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3" r:id="rId5"/>
    <p:sldId id="265" r:id="rId6"/>
    <p:sldId id="261" r:id="rId7"/>
    <p:sldId id="260" r:id="rId8"/>
    <p:sldId id="258" r:id="rId9"/>
    <p:sldId id="259"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100" d="100"/>
          <a:sy n="100" d="100"/>
        </p:scale>
        <p:origin x="-936" y="-7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E903C-37CC-4728-ACA6-FC223DFE02C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5C7150F9-94A1-43CC-8501-FBEEA31D44D9}">
      <dgm:prSet custT="1"/>
      <dgm:spPr>
        <a:solidFill>
          <a:srgbClr val="00B0F0"/>
        </a:solidFill>
      </dgm:spPr>
      <dgm:t>
        <a:bodyPr/>
        <a:lstStyle/>
        <a:p>
          <a:pPr rtl="0"/>
          <a:r>
            <a:rPr lang="tr-TR" sz="2000" b="1" dirty="0" smtClean="0">
              <a:solidFill>
                <a:schemeClr val="tx1"/>
              </a:solidFill>
              <a:latin typeface="Times New Roman" panose="02020603050405020304" pitchFamily="18" charset="0"/>
              <a:cs typeface="Times New Roman" panose="02020603050405020304" pitchFamily="18" charset="0"/>
            </a:rPr>
            <a:t>1 Adet </a:t>
          </a:r>
          <a:r>
            <a:rPr lang="tr-TR" sz="2000" b="0" dirty="0" err="1" smtClean="0">
              <a:solidFill>
                <a:schemeClr val="tx1"/>
              </a:solidFill>
              <a:latin typeface="Times New Roman" panose="02020603050405020304" pitchFamily="18" charset="0"/>
              <a:cs typeface="Times New Roman" panose="02020603050405020304" pitchFamily="18" charset="0"/>
            </a:rPr>
            <a:t>Psikososyal</a:t>
          </a:r>
          <a:r>
            <a:rPr lang="tr-TR" sz="2000" b="0" dirty="0" smtClean="0">
              <a:solidFill>
                <a:schemeClr val="tx1"/>
              </a:solidFill>
              <a:latin typeface="Times New Roman" panose="02020603050405020304" pitchFamily="18" charset="0"/>
              <a:cs typeface="Times New Roman" panose="02020603050405020304" pitchFamily="18" charset="0"/>
            </a:rPr>
            <a:t> Önleyici Destek Programı Kitabı</a:t>
          </a:r>
          <a:r>
            <a:rPr lang="tr-TR" sz="1700" b="0" dirty="0" smtClean="0">
              <a:solidFill>
                <a:schemeClr val="tx1"/>
              </a:solidFill>
              <a:latin typeface="Times New Roman" panose="02020603050405020304" pitchFamily="18" charset="0"/>
              <a:cs typeface="Times New Roman" panose="02020603050405020304" pitchFamily="18" charset="0"/>
            </a:rPr>
            <a:t>,</a:t>
          </a:r>
          <a:endParaRPr lang="tr-TR" sz="1700" b="0" dirty="0">
            <a:solidFill>
              <a:schemeClr val="tx1"/>
            </a:solidFill>
            <a:latin typeface="Times New Roman" panose="02020603050405020304" pitchFamily="18" charset="0"/>
            <a:cs typeface="Times New Roman" panose="02020603050405020304" pitchFamily="18" charset="0"/>
          </a:endParaRPr>
        </a:p>
      </dgm:t>
    </dgm:pt>
    <dgm:pt modelId="{DFC88668-313D-47A3-B0EB-98A2F25A1320}" type="parTrans" cxnId="{406F8FAD-1AB1-444B-8769-2EF3692D501C}">
      <dgm:prSet/>
      <dgm:spPr/>
      <dgm:t>
        <a:bodyPr/>
        <a:lstStyle/>
        <a:p>
          <a:endParaRPr lang="tr-TR"/>
        </a:p>
      </dgm:t>
    </dgm:pt>
    <dgm:pt modelId="{DA8BA85E-5E96-4E53-A08C-5127D306D9EF}" type="sibTrans" cxnId="{406F8FAD-1AB1-444B-8769-2EF3692D501C}">
      <dgm:prSet/>
      <dgm:spPr/>
      <dgm:t>
        <a:bodyPr/>
        <a:lstStyle/>
        <a:p>
          <a:endParaRPr lang="tr-TR"/>
        </a:p>
      </dgm:t>
    </dgm:pt>
    <dgm:pt modelId="{2019BBDC-9ED4-468B-A5D9-C68840A16A6D}">
      <dgm:prSet custT="1"/>
      <dgm:spPr>
        <a:solidFill>
          <a:srgbClr val="00B0F0"/>
        </a:solidFill>
      </dgm:spPr>
      <dgm:t>
        <a:bodyPr/>
        <a:lstStyle/>
        <a:p>
          <a:pPr rtl="0"/>
          <a:r>
            <a:rPr lang="tr-TR" sz="2000" b="1" dirty="0" smtClean="0">
              <a:solidFill>
                <a:schemeClr val="tx1"/>
              </a:solidFill>
              <a:latin typeface="Times New Roman" panose="02020603050405020304" pitchFamily="18" charset="0"/>
              <a:cs typeface="Times New Roman" panose="02020603050405020304" pitchFamily="18" charset="0"/>
            </a:rPr>
            <a:t>6 Adet </a:t>
          </a:r>
          <a:r>
            <a:rPr lang="tr-TR" sz="2000" b="0" dirty="0" err="1" smtClean="0">
              <a:solidFill>
                <a:schemeClr val="tx1"/>
              </a:solidFill>
              <a:latin typeface="Times New Roman" panose="02020603050405020304" pitchFamily="18" charset="0"/>
              <a:cs typeface="Times New Roman" panose="02020603050405020304" pitchFamily="18" charset="0"/>
            </a:rPr>
            <a:t>Psikososyal</a:t>
          </a:r>
          <a:r>
            <a:rPr lang="tr-TR" sz="2000" b="0" dirty="0" smtClean="0">
              <a:solidFill>
                <a:schemeClr val="tx1"/>
              </a:solidFill>
              <a:latin typeface="Times New Roman" panose="02020603050405020304" pitchFamily="18" charset="0"/>
              <a:cs typeface="Times New Roman" panose="02020603050405020304" pitchFamily="18" charset="0"/>
            </a:rPr>
            <a:t>  Güçlendirici Destek Programı Kitabı</a:t>
          </a:r>
          <a:r>
            <a:rPr lang="tr-TR" sz="2000" b="1" dirty="0" smtClean="0">
              <a:solidFill>
                <a:schemeClr val="tx1"/>
              </a:solidFill>
              <a:latin typeface="Times New Roman" panose="02020603050405020304" pitchFamily="18" charset="0"/>
              <a:cs typeface="Times New Roman" panose="02020603050405020304" pitchFamily="18" charset="0"/>
            </a:rPr>
            <a:t>,</a:t>
          </a:r>
          <a:endParaRPr lang="tr-TR" sz="2000" b="1" dirty="0">
            <a:solidFill>
              <a:schemeClr val="tx1"/>
            </a:solidFill>
            <a:latin typeface="Times New Roman" panose="02020603050405020304" pitchFamily="18" charset="0"/>
            <a:cs typeface="Times New Roman" panose="02020603050405020304" pitchFamily="18" charset="0"/>
          </a:endParaRPr>
        </a:p>
      </dgm:t>
    </dgm:pt>
    <dgm:pt modelId="{70F90BE8-861B-46F4-A2B2-E631D9F10359}" type="parTrans" cxnId="{66E7B8DB-FB30-4E04-BF5A-7D17AD19F19E}">
      <dgm:prSet/>
      <dgm:spPr/>
      <dgm:t>
        <a:bodyPr/>
        <a:lstStyle/>
        <a:p>
          <a:endParaRPr lang="tr-TR"/>
        </a:p>
      </dgm:t>
    </dgm:pt>
    <dgm:pt modelId="{FF1A067D-599E-46B9-8037-36AC7045446A}" type="sibTrans" cxnId="{66E7B8DB-FB30-4E04-BF5A-7D17AD19F19E}">
      <dgm:prSet/>
      <dgm:spPr/>
      <dgm:t>
        <a:bodyPr/>
        <a:lstStyle/>
        <a:p>
          <a:endParaRPr lang="tr-TR"/>
        </a:p>
      </dgm:t>
    </dgm:pt>
    <dgm:pt modelId="{177B0556-67E4-4666-B8A0-FBC78BAD5E2D}">
      <dgm:prSet custT="1"/>
      <dgm:spPr>
        <a:solidFill>
          <a:srgbClr val="00B0F0"/>
        </a:solidFill>
      </dgm:spPr>
      <dgm:t>
        <a:bodyPr/>
        <a:lstStyle/>
        <a:p>
          <a:pPr rtl="0"/>
          <a:r>
            <a:rPr lang="tr-TR" sz="2000" b="1" dirty="0" smtClean="0">
              <a:solidFill>
                <a:schemeClr val="tx1"/>
              </a:solidFill>
              <a:latin typeface="Times New Roman" panose="02020603050405020304" pitchFamily="18" charset="0"/>
              <a:cs typeface="Times New Roman" panose="02020603050405020304" pitchFamily="18" charset="0"/>
            </a:rPr>
            <a:t>1 Adet </a:t>
          </a:r>
          <a:r>
            <a:rPr lang="tr-TR" sz="2000" b="0" dirty="0" err="1" smtClean="0">
              <a:solidFill>
                <a:schemeClr val="tx1"/>
              </a:solidFill>
              <a:latin typeface="Times New Roman" panose="02020603050405020304" pitchFamily="18" charset="0"/>
              <a:cs typeface="Times New Roman" panose="02020603050405020304" pitchFamily="18" charset="0"/>
            </a:rPr>
            <a:t>Psikososyal</a:t>
          </a:r>
          <a:r>
            <a:rPr lang="tr-TR" sz="2000" b="0" dirty="0" smtClean="0">
              <a:solidFill>
                <a:schemeClr val="tx1"/>
              </a:solidFill>
              <a:latin typeface="Times New Roman" panose="02020603050405020304" pitchFamily="18" charset="0"/>
              <a:cs typeface="Times New Roman" panose="02020603050405020304" pitchFamily="18" charset="0"/>
            </a:rPr>
            <a:t> Destek Programı Kılavuzu,</a:t>
          </a:r>
          <a:endParaRPr lang="tr-TR" sz="2000" b="0" dirty="0">
            <a:solidFill>
              <a:schemeClr val="tx1"/>
            </a:solidFill>
            <a:latin typeface="Times New Roman" panose="02020603050405020304" pitchFamily="18" charset="0"/>
            <a:cs typeface="Times New Roman" panose="02020603050405020304" pitchFamily="18" charset="0"/>
          </a:endParaRPr>
        </a:p>
      </dgm:t>
    </dgm:pt>
    <dgm:pt modelId="{3C04ACB0-049D-407A-97D0-59522C416E56}" type="parTrans" cxnId="{001EF966-F100-4C1C-B00C-9E4A8B5EFB93}">
      <dgm:prSet/>
      <dgm:spPr/>
      <dgm:t>
        <a:bodyPr/>
        <a:lstStyle/>
        <a:p>
          <a:endParaRPr lang="tr-TR"/>
        </a:p>
      </dgm:t>
    </dgm:pt>
    <dgm:pt modelId="{CEEF8AB4-66A0-4C67-B2BB-F6F3338F4747}" type="sibTrans" cxnId="{001EF966-F100-4C1C-B00C-9E4A8B5EFB93}">
      <dgm:prSet/>
      <dgm:spPr/>
      <dgm:t>
        <a:bodyPr/>
        <a:lstStyle/>
        <a:p>
          <a:endParaRPr lang="tr-TR"/>
        </a:p>
      </dgm:t>
    </dgm:pt>
    <dgm:pt modelId="{DE564655-92F1-46CD-A9AB-DB87223F3313}">
      <dgm:prSet custT="1"/>
      <dgm:spPr>
        <a:solidFill>
          <a:srgbClr val="00B0F0"/>
        </a:solidFill>
      </dgm:spPr>
      <dgm:t>
        <a:bodyPr/>
        <a:lstStyle/>
        <a:p>
          <a:pPr rtl="0"/>
          <a:r>
            <a:rPr lang="tr-TR" sz="2000" b="1" dirty="0" smtClean="0">
              <a:solidFill>
                <a:schemeClr val="tx1"/>
              </a:solidFill>
              <a:latin typeface="Times New Roman" panose="02020603050405020304" pitchFamily="18" charset="0"/>
              <a:cs typeface="Times New Roman" panose="02020603050405020304" pitchFamily="18" charset="0"/>
            </a:rPr>
            <a:t>Basılmıştır.</a:t>
          </a:r>
          <a:endParaRPr lang="tr-TR" sz="2000" b="1" dirty="0">
            <a:solidFill>
              <a:schemeClr val="tx1"/>
            </a:solidFill>
            <a:latin typeface="Times New Roman" panose="02020603050405020304" pitchFamily="18" charset="0"/>
            <a:cs typeface="Times New Roman" panose="02020603050405020304" pitchFamily="18" charset="0"/>
          </a:endParaRPr>
        </a:p>
      </dgm:t>
    </dgm:pt>
    <dgm:pt modelId="{0ABADEC9-1E3C-4618-AE89-31F3A7E0BB4B}" type="parTrans" cxnId="{8294431E-538D-4AD6-A23C-1DBD549DDEA3}">
      <dgm:prSet/>
      <dgm:spPr/>
      <dgm:t>
        <a:bodyPr/>
        <a:lstStyle/>
        <a:p>
          <a:endParaRPr lang="tr-TR"/>
        </a:p>
      </dgm:t>
    </dgm:pt>
    <dgm:pt modelId="{88F9E61E-AFAD-4E86-B09D-3F3E5E1E4607}" type="sibTrans" cxnId="{8294431E-538D-4AD6-A23C-1DBD549DDEA3}">
      <dgm:prSet/>
      <dgm:spPr/>
      <dgm:t>
        <a:bodyPr/>
        <a:lstStyle/>
        <a:p>
          <a:endParaRPr lang="tr-TR"/>
        </a:p>
      </dgm:t>
    </dgm:pt>
    <dgm:pt modelId="{7A025EBF-7C81-4C4E-8F19-45A8D5FDED5D}" type="pres">
      <dgm:prSet presAssocID="{84AE903C-37CC-4728-ACA6-FC223DFE02C0}" presName="CompostProcess" presStyleCnt="0">
        <dgm:presLayoutVars>
          <dgm:dir/>
          <dgm:resizeHandles val="exact"/>
        </dgm:presLayoutVars>
      </dgm:prSet>
      <dgm:spPr/>
      <dgm:t>
        <a:bodyPr/>
        <a:lstStyle/>
        <a:p>
          <a:endParaRPr lang="tr-TR"/>
        </a:p>
      </dgm:t>
    </dgm:pt>
    <dgm:pt modelId="{03E588CC-F9E7-4555-828F-BF77DE82F450}" type="pres">
      <dgm:prSet presAssocID="{84AE903C-37CC-4728-ACA6-FC223DFE02C0}" presName="arrow" presStyleLbl="bgShp" presStyleIdx="0" presStyleCnt="1" custScaleX="17528" custScaleY="40299" custLinFactNeighborX="28424" custLinFactNeighborY="-66"/>
      <dgm:spPr>
        <a:solidFill>
          <a:srgbClr val="00B0F0"/>
        </a:solidFill>
      </dgm:spPr>
      <dgm:t>
        <a:bodyPr/>
        <a:lstStyle/>
        <a:p>
          <a:endParaRPr lang="tr-TR"/>
        </a:p>
      </dgm:t>
    </dgm:pt>
    <dgm:pt modelId="{01CE0D32-314E-4725-9B42-1481CD0321F2}" type="pres">
      <dgm:prSet presAssocID="{84AE903C-37CC-4728-ACA6-FC223DFE02C0}" presName="linearProcess" presStyleCnt="0"/>
      <dgm:spPr/>
    </dgm:pt>
    <dgm:pt modelId="{B0631041-868A-49C6-811A-EB04B0B7B7EA}" type="pres">
      <dgm:prSet presAssocID="{5C7150F9-94A1-43CC-8501-FBEEA31D44D9}" presName="textNode" presStyleLbl="node1" presStyleIdx="0" presStyleCnt="4" custScaleX="66864" custLinFactNeighborX="-60170" custLinFactNeighborY="1936">
        <dgm:presLayoutVars>
          <dgm:bulletEnabled val="1"/>
        </dgm:presLayoutVars>
      </dgm:prSet>
      <dgm:spPr/>
      <dgm:t>
        <a:bodyPr/>
        <a:lstStyle/>
        <a:p>
          <a:endParaRPr lang="tr-TR"/>
        </a:p>
      </dgm:t>
    </dgm:pt>
    <dgm:pt modelId="{3B4908E1-60F6-4108-8A4D-3B2CE332AF53}" type="pres">
      <dgm:prSet presAssocID="{DA8BA85E-5E96-4E53-A08C-5127D306D9EF}" presName="sibTrans" presStyleCnt="0"/>
      <dgm:spPr/>
    </dgm:pt>
    <dgm:pt modelId="{4A7573E7-5F44-4207-93AE-6193B3AC27AB}" type="pres">
      <dgm:prSet presAssocID="{2019BBDC-9ED4-468B-A5D9-C68840A16A6D}" presName="textNode" presStyleLbl="node1" presStyleIdx="1" presStyleCnt="4" custScaleX="64635" custLinFactX="-4352" custLinFactNeighborX="-100000" custLinFactNeighborY="1936">
        <dgm:presLayoutVars>
          <dgm:bulletEnabled val="1"/>
        </dgm:presLayoutVars>
      </dgm:prSet>
      <dgm:spPr/>
      <dgm:t>
        <a:bodyPr/>
        <a:lstStyle/>
        <a:p>
          <a:endParaRPr lang="tr-TR"/>
        </a:p>
      </dgm:t>
    </dgm:pt>
    <dgm:pt modelId="{034634F9-9352-4241-A953-1204BB3BE886}" type="pres">
      <dgm:prSet presAssocID="{FF1A067D-599E-46B9-8037-36AC7045446A}" presName="sibTrans" presStyleCnt="0"/>
      <dgm:spPr/>
    </dgm:pt>
    <dgm:pt modelId="{F75D7570-F0CA-46C9-A108-167CB881FC09}" type="pres">
      <dgm:prSet presAssocID="{177B0556-67E4-4666-B8A0-FBC78BAD5E2D}" presName="textNode" presStyleLbl="node1" presStyleIdx="2" presStyleCnt="4" custScaleX="64204" custLinFactX="-15903" custLinFactNeighborX="-100000" custLinFactNeighborY="1936">
        <dgm:presLayoutVars>
          <dgm:bulletEnabled val="1"/>
        </dgm:presLayoutVars>
      </dgm:prSet>
      <dgm:spPr/>
      <dgm:t>
        <a:bodyPr/>
        <a:lstStyle/>
        <a:p>
          <a:endParaRPr lang="tr-TR"/>
        </a:p>
      </dgm:t>
    </dgm:pt>
    <dgm:pt modelId="{E6E3AFFC-C00D-4436-A7A2-22C4A8F8A3BD}" type="pres">
      <dgm:prSet presAssocID="{CEEF8AB4-66A0-4C67-B2BB-F6F3338F4747}" presName="sibTrans" presStyleCnt="0"/>
      <dgm:spPr/>
    </dgm:pt>
    <dgm:pt modelId="{1CB83A03-F162-4861-89B3-627026CA3796}" type="pres">
      <dgm:prSet presAssocID="{DE564655-92F1-46CD-A9AB-DB87223F3313}" presName="textNode" presStyleLbl="node1" presStyleIdx="3" presStyleCnt="4" custScaleX="55046" custScaleY="105096" custLinFactX="3938" custLinFactNeighborX="100000" custLinFactNeighborY="-3843">
        <dgm:presLayoutVars>
          <dgm:bulletEnabled val="1"/>
        </dgm:presLayoutVars>
      </dgm:prSet>
      <dgm:spPr/>
      <dgm:t>
        <a:bodyPr/>
        <a:lstStyle/>
        <a:p>
          <a:endParaRPr lang="tr-TR"/>
        </a:p>
      </dgm:t>
    </dgm:pt>
  </dgm:ptLst>
  <dgm:cxnLst>
    <dgm:cxn modelId="{550C5103-0ADE-4808-A7F8-011D67BAF119}" type="presOf" srcId="{2019BBDC-9ED4-468B-A5D9-C68840A16A6D}" destId="{4A7573E7-5F44-4207-93AE-6193B3AC27AB}" srcOrd="0" destOrd="0" presId="urn:microsoft.com/office/officeart/2005/8/layout/hProcess9"/>
    <dgm:cxn modelId="{8294431E-538D-4AD6-A23C-1DBD549DDEA3}" srcId="{84AE903C-37CC-4728-ACA6-FC223DFE02C0}" destId="{DE564655-92F1-46CD-A9AB-DB87223F3313}" srcOrd="3" destOrd="0" parTransId="{0ABADEC9-1E3C-4618-AE89-31F3A7E0BB4B}" sibTransId="{88F9E61E-AFAD-4E86-B09D-3F3E5E1E4607}"/>
    <dgm:cxn modelId="{66E7B8DB-FB30-4E04-BF5A-7D17AD19F19E}" srcId="{84AE903C-37CC-4728-ACA6-FC223DFE02C0}" destId="{2019BBDC-9ED4-468B-A5D9-C68840A16A6D}" srcOrd="1" destOrd="0" parTransId="{70F90BE8-861B-46F4-A2B2-E631D9F10359}" sibTransId="{FF1A067D-599E-46B9-8037-36AC7045446A}"/>
    <dgm:cxn modelId="{001EF966-F100-4C1C-B00C-9E4A8B5EFB93}" srcId="{84AE903C-37CC-4728-ACA6-FC223DFE02C0}" destId="{177B0556-67E4-4666-B8A0-FBC78BAD5E2D}" srcOrd="2" destOrd="0" parTransId="{3C04ACB0-049D-407A-97D0-59522C416E56}" sibTransId="{CEEF8AB4-66A0-4C67-B2BB-F6F3338F4747}"/>
    <dgm:cxn modelId="{406F8FAD-1AB1-444B-8769-2EF3692D501C}" srcId="{84AE903C-37CC-4728-ACA6-FC223DFE02C0}" destId="{5C7150F9-94A1-43CC-8501-FBEEA31D44D9}" srcOrd="0" destOrd="0" parTransId="{DFC88668-313D-47A3-B0EB-98A2F25A1320}" sibTransId="{DA8BA85E-5E96-4E53-A08C-5127D306D9EF}"/>
    <dgm:cxn modelId="{67277EBB-0AE8-4B15-B7CD-DA38A2EBB1E3}" type="presOf" srcId="{177B0556-67E4-4666-B8A0-FBC78BAD5E2D}" destId="{F75D7570-F0CA-46C9-A108-167CB881FC09}" srcOrd="0" destOrd="0" presId="urn:microsoft.com/office/officeart/2005/8/layout/hProcess9"/>
    <dgm:cxn modelId="{9A2E4EFB-0561-427B-BCFB-034B0E8FDA07}" type="presOf" srcId="{DE564655-92F1-46CD-A9AB-DB87223F3313}" destId="{1CB83A03-F162-4861-89B3-627026CA3796}" srcOrd="0" destOrd="0" presId="urn:microsoft.com/office/officeart/2005/8/layout/hProcess9"/>
    <dgm:cxn modelId="{60038DDD-36D4-4B71-96C0-61C800BCC307}" type="presOf" srcId="{84AE903C-37CC-4728-ACA6-FC223DFE02C0}" destId="{7A025EBF-7C81-4C4E-8F19-45A8D5FDED5D}" srcOrd="0" destOrd="0" presId="urn:microsoft.com/office/officeart/2005/8/layout/hProcess9"/>
    <dgm:cxn modelId="{74EFC92E-8A3E-42D3-ADE7-C8253B9D588A}" type="presOf" srcId="{5C7150F9-94A1-43CC-8501-FBEEA31D44D9}" destId="{B0631041-868A-49C6-811A-EB04B0B7B7EA}" srcOrd="0" destOrd="0" presId="urn:microsoft.com/office/officeart/2005/8/layout/hProcess9"/>
    <dgm:cxn modelId="{7E15E3C7-4B42-48D5-A296-3D42BAC10768}" type="presParOf" srcId="{7A025EBF-7C81-4C4E-8F19-45A8D5FDED5D}" destId="{03E588CC-F9E7-4555-828F-BF77DE82F450}" srcOrd="0" destOrd="0" presId="urn:microsoft.com/office/officeart/2005/8/layout/hProcess9"/>
    <dgm:cxn modelId="{8262202F-B493-44F5-A7A1-80F57F1D0D23}" type="presParOf" srcId="{7A025EBF-7C81-4C4E-8F19-45A8D5FDED5D}" destId="{01CE0D32-314E-4725-9B42-1481CD0321F2}" srcOrd="1" destOrd="0" presId="urn:microsoft.com/office/officeart/2005/8/layout/hProcess9"/>
    <dgm:cxn modelId="{2E99CDB2-DA79-4F63-BBE0-FCC08B70E830}" type="presParOf" srcId="{01CE0D32-314E-4725-9B42-1481CD0321F2}" destId="{B0631041-868A-49C6-811A-EB04B0B7B7EA}" srcOrd="0" destOrd="0" presId="urn:microsoft.com/office/officeart/2005/8/layout/hProcess9"/>
    <dgm:cxn modelId="{860F0706-BE3A-4946-8845-1DF0BB24D83A}" type="presParOf" srcId="{01CE0D32-314E-4725-9B42-1481CD0321F2}" destId="{3B4908E1-60F6-4108-8A4D-3B2CE332AF53}" srcOrd="1" destOrd="0" presId="urn:microsoft.com/office/officeart/2005/8/layout/hProcess9"/>
    <dgm:cxn modelId="{F74AFE83-CAD5-49C3-8EFB-1B5CA5BB70A1}" type="presParOf" srcId="{01CE0D32-314E-4725-9B42-1481CD0321F2}" destId="{4A7573E7-5F44-4207-93AE-6193B3AC27AB}" srcOrd="2" destOrd="0" presId="urn:microsoft.com/office/officeart/2005/8/layout/hProcess9"/>
    <dgm:cxn modelId="{E51E97AD-EE67-40FE-8C16-76781EADD8CC}" type="presParOf" srcId="{01CE0D32-314E-4725-9B42-1481CD0321F2}" destId="{034634F9-9352-4241-A953-1204BB3BE886}" srcOrd="3" destOrd="0" presId="urn:microsoft.com/office/officeart/2005/8/layout/hProcess9"/>
    <dgm:cxn modelId="{F4C56231-E444-4B0E-AEA9-8B09CF78193F}" type="presParOf" srcId="{01CE0D32-314E-4725-9B42-1481CD0321F2}" destId="{F75D7570-F0CA-46C9-A108-167CB881FC09}" srcOrd="4" destOrd="0" presId="urn:microsoft.com/office/officeart/2005/8/layout/hProcess9"/>
    <dgm:cxn modelId="{FA3992D5-446B-478E-8510-8ECBD2BFE2AE}" type="presParOf" srcId="{01CE0D32-314E-4725-9B42-1481CD0321F2}" destId="{E6E3AFFC-C00D-4436-A7A2-22C4A8F8A3BD}" srcOrd="5" destOrd="0" presId="urn:microsoft.com/office/officeart/2005/8/layout/hProcess9"/>
    <dgm:cxn modelId="{C86A830F-A6A3-4C3C-A6C6-7C208279C64E}" type="presParOf" srcId="{01CE0D32-314E-4725-9B42-1481CD0321F2}" destId="{1CB83A03-F162-4861-89B3-627026CA3796}" srcOrd="6" destOrd="0" presId="urn:microsoft.com/office/officeart/2005/8/layout/hProcess9"/>
  </dgm:cxnLst>
  <dgm:bg/>
  <dgm:whole>
    <a:ln>
      <a:solidFill>
        <a:schemeClr val="accent6">
          <a:lumMod val="50000"/>
        </a:schemeClr>
      </a:solid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88CC-F9E7-4555-828F-BF77DE82F450}">
      <dsp:nvSpPr>
        <dsp:cNvPr id="0" name=""/>
        <dsp:cNvSpPr/>
      </dsp:nvSpPr>
      <dsp:spPr>
        <a:xfrm>
          <a:off x="6159964" y="1436963"/>
          <a:ext cx="1375726" cy="1944239"/>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B0631041-868A-49C6-811A-EB04B0B7B7EA}">
      <dsp:nvSpPr>
        <dsp:cNvPr id="0" name=""/>
        <dsp:cNvSpPr/>
      </dsp:nvSpPr>
      <dsp:spPr>
        <a:xfrm>
          <a:off x="0" y="1484722"/>
          <a:ext cx="1987286" cy="192981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latin typeface="Times New Roman" panose="02020603050405020304" pitchFamily="18" charset="0"/>
              <a:cs typeface="Times New Roman" panose="02020603050405020304" pitchFamily="18" charset="0"/>
            </a:rPr>
            <a:t>1 Adet </a:t>
          </a:r>
          <a:r>
            <a:rPr lang="tr-TR" sz="2000" b="0" kern="1200" dirty="0" err="1" smtClean="0">
              <a:solidFill>
                <a:schemeClr val="tx1"/>
              </a:solidFill>
              <a:latin typeface="Times New Roman" panose="02020603050405020304" pitchFamily="18" charset="0"/>
              <a:cs typeface="Times New Roman" panose="02020603050405020304" pitchFamily="18" charset="0"/>
            </a:rPr>
            <a:t>Psikososyal</a:t>
          </a:r>
          <a:r>
            <a:rPr lang="tr-TR" sz="2000" b="0" kern="1200" dirty="0" smtClean="0">
              <a:solidFill>
                <a:schemeClr val="tx1"/>
              </a:solidFill>
              <a:latin typeface="Times New Roman" panose="02020603050405020304" pitchFamily="18" charset="0"/>
              <a:cs typeface="Times New Roman" panose="02020603050405020304" pitchFamily="18" charset="0"/>
            </a:rPr>
            <a:t> Önleyici Destek Programı Kitabı</a:t>
          </a:r>
          <a:r>
            <a:rPr lang="tr-TR" sz="1700" b="0" kern="1200" dirty="0" smtClean="0">
              <a:solidFill>
                <a:schemeClr val="tx1"/>
              </a:solidFill>
              <a:latin typeface="Times New Roman" panose="02020603050405020304" pitchFamily="18" charset="0"/>
              <a:cs typeface="Times New Roman" panose="02020603050405020304" pitchFamily="18" charset="0"/>
            </a:rPr>
            <a:t>,</a:t>
          </a:r>
          <a:endParaRPr lang="tr-TR" sz="1700" b="0" kern="1200" dirty="0">
            <a:solidFill>
              <a:schemeClr val="tx1"/>
            </a:solidFill>
            <a:latin typeface="Times New Roman" panose="02020603050405020304" pitchFamily="18" charset="0"/>
            <a:cs typeface="Times New Roman" panose="02020603050405020304" pitchFamily="18" charset="0"/>
          </a:endParaRPr>
        </a:p>
      </dsp:txBody>
      <dsp:txXfrm>
        <a:off x="94206" y="1578928"/>
        <a:ext cx="1798874" cy="1741402"/>
      </dsp:txXfrm>
    </dsp:sp>
    <dsp:sp modelId="{4A7573E7-5F44-4207-93AE-6193B3AC27AB}">
      <dsp:nvSpPr>
        <dsp:cNvPr id="0" name=""/>
        <dsp:cNvSpPr/>
      </dsp:nvSpPr>
      <dsp:spPr>
        <a:xfrm>
          <a:off x="2056011" y="1484722"/>
          <a:ext cx="1921037" cy="192981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latin typeface="Times New Roman" panose="02020603050405020304" pitchFamily="18" charset="0"/>
              <a:cs typeface="Times New Roman" panose="02020603050405020304" pitchFamily="18" charset="0"/>
            </a:rPr>
            <a:t>6 Adet </a:t>
          </a:r>
          <a:r>
            <a:rPr lang="tr-TR" sz="2000" b="0" kern="1200" dirty="0" err="1" smtClean="0">
              <a:solidFill>
                <a:schemeClr val="tx1"/>
              </a:solidFill>
              <a:latin typeface="Times New Roman" panose="02020603050405020304" pitchFamily="18" charset="0"/>
              <a:cs typeface="Times New Roman" panose="02020603050405020304" pitchFamily="18" charset="0"/>
            </a:rPr>
            <a:t>Psikososyal</a:t>
          </a:r>
          <a:r>
            <a:rPr lang="tr-TR" sz="2000" b="0" kern="1200" dirty="0" smtClean="0">
              <a:solidFill>
                <a:schemeClr val="tx1"/>
              </a:solidFill>
              <a:latin typeface="Times New Roman" panose="02020603050405020304" pitchFamily="18" charset="0"/>
              <a:cs typeface="Times New Roman" panose="02020603050405020304" pitchFamily="18" charset="0"/>
            </a:rPr>
            <a:t>  Güçlendirici Destek Programı Kitabı</a:t>
          </a:r>
          <a:r>
            <a:rPr lang="tr-TR" sz="2000" b="1" kern="1200" dirty="0" smtClean="0">
              <a:solidFill>
                <a:schemeClr val="tx1"/>
              </a:solidFill>
              <a:latin typeface="Times New Roman" panose="02020603050405020304" pitchFamily="18" charset="0"/>
              <a:cs typeface="Times New Roman" panose="02020603050405020304" pitchFamily="18" charset="0"/>
            </a:rPr>
            <a:t>,</a:t>
          </a:r>
          <a:endParaRPr lang="tr-TR" sz="2000" b="1" kern="1200" dirty="0">
            <a:solidFill>
              <a:schemeClr val="tx1"/>
            </a:solidFill>
            <a:latin typeface="Times New Roman" panose="02020603050405020304" pitchFamily="18" charset="0"/>
            <a:cs typeface="Times New Roman" panose="02020603050405020304" pitchFamily="18" charset="0"/>
          </a:endParaRPr>
        </a:p>
      </dsp:txBody>
      <dsp:txXfrm>
        <a:off x="2149788" y="1578499"/>
        <a:ext cx="1733483" cy="1742260"/>
      </dsp:txXfrm>
    </dsp:sp>
    <dsp:sp modelId="{F75D7570-F0CA-46C9-A108-167CB881FC09}">
      <dsp:nvSpPr>
        <dsp:cNvPr id="0" name=""/>
        <dsp:cNvSpPr/>
      </dsp:nvSpPr>
      <dsp:spPr>
        <a:xfrm>
          <a:off x="4095428" y="1484722"/>
          <a:ext cx="1908227" cy="192981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latin typeface="Times New Roman" panose="02020603050405020304" pitchFamily="18" charset="0"/>
              <a:cs typeface="Times New Roman" panose="02020603050405020304" pitchFamily="18" charset="0"/>
            </a:rPr>
            <a:t>1 Adet </a:t>
          </a:r>
          <a:r>
            <a:rPr lang="tr-TR" sz="2000" b="0" kern="1200" dirty="0" err="1" smtClean="0">
              <a:solidFill>
                <a:schemeClr val="tx1"/>
              </a:solidFill>
              <a:latin typeface="Times New Roman" panose="02020603050405020304" pitchFamily="18" charset="0"/>
              <a:cs typeface="Times New Roman" panose="02020603050405020304" pitchFamily="18" charset="0"/>
            </a:rPr>
            <a:t>Psikososyal</a:t>
          </a:r>
          <a:r>
            <a:rPr lang="tr-TR" sz="2000" b="0" kern="1200" dirty="0" smtClean="0">
              <a:solidFill>
                <a:schemeClr val="tx1"/>
              </a:solidFill>
              <a:latin typeface="Times New Roman" panose="02020603050405020304" pitchFamily="18" charset="0"/>
              <a:cs typeface="Times New Roman" panose="02020603050405020304" pitchFamily="18" charset="0"/>
            </a:rPr>
            <a:t> Destek Programı Kılavuzu,</a:t>
          </a:r>
          <a:endParaRPr lang="tr-TR" sz="2000" b="0" kern="1200" dirty="0">
            <a:solidFill>
              <a:schemeClr val="tx1"/>
            </a:solidFill>
            <a:latin typeface="Times New Roman" panose="02020603050405020304" pitchFamily="18" charset="0"/>
            <a:cs typeface="Times New Roman" panose="02020603050405020304" pitchFamily="18" charset="0"/>
          </a:endParaRPr>
        </a:p>
      </dsp:txBody>
      <dsp:txXfrm>
        <a:off x="4188580" y="1577874"/>
        <a:ext cx="1721923" cy="1743510"/>
      </dsp:txXfrm>
    </dsp:sp>
    <dsp:sp modelId="{1CB83A03-F162-4861-89B3-627026CA3796}">
      <dsp:nvSpPr>
        <dsp:cNvPr id="0" name=""/>
        <dsp:cNvSpPr/>
      </dsp:nvSpPr>
      <dsp:spPr>
        <a:xfrm>
          <a:off x="7597767" y="1324026"/>
          <a:ext cx="1636039" cy="202815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latin typeface="Times New Roman" panose="02020603050405020304" pitchFamily="18" charset="0"/>
              <a:cs typeface="Times New Roman" panose="02020603050405020304" pitchFamily="18" charset="0"/>
            </a:rPr>
            <a:t>Basılmıştır.</a:t>
          </a:r>
          <a:endParaRPr lang="tr-TR" sz="2000" b="1" kern="1200" dirty="0">
            <a:solidFill>
              <a:schemeClr val="tx1"/>
            </a:solidFill>
            <a:latin typeface="Times New Roman" panose="02020603050405020304" pitchFamily="18" charset="0"/>
            <a:cs typeface="Times New Roman" panose="02020603050405020304" pitchFamily="18" charset="0"/>
          </a:endParaRPr>
        </a:p>
      </dsp:txBody>
      <dsp:txXfrm>
        <a:off x="7677632" y="1403891"/>
        <a:ext cx="1476309" cy="18684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228919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198568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283395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425172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420001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279657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427249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360086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325580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25444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219975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6CC97-AF45-4D84-A5B4-703D871D6293}" type="datetimeFigureOut">
              <a:rPr lang="tr-TR" smtClean="0"/>
              <a:pPr/>
              <a:t>11.04.2019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8A738-F5A8-4BD3-B765-00A17F825126}" type="slidenum">
              <a:rPr lang="tr-TR" smtClean="0"/>
              <a:pPr/>
              <a:t>‹#›</a:t>
            </a:fld>
            <a:endParaRPr lang="tr-TR"/>
          </a:p>
        </p:txBody>
      </p:sp>
    </p:spTree>
    <p:extLst>
      <p:ext uri="{BB962C8B-B14F-4D97-AF65-F5344CB8AC3E}">
        <p14:creationId xmlns="" xmlns:p14="http://schemas.microsoft.com/office/powerpoint/2010/main" val="28155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Dikdörtgen 1"/>
          <p:cNvSpPr/>
          <p:nvPr/>
        </p:nvSpPr>
        <p:spPr>
          <a:xfrm>
            <a:off x="1301770" y="5169769"/>
            <a:ext cx="9784025" cy="584775"/>
          </a:xfrm>
          <a:prstGeom prst="rect">
            <a:avLst/>
          </a:prstGeom>
        </p:spPr>
        <p:txBody>
          <a:bodyPr wrap="none">
            <a:spAutoFit/>
          </a:bodyPr>
          <a:lstStyle/>
          <a:p>
            <a:r>
              <a:rPr lang="tr-TR" altLang="tr-TR" sz="3200" b="1" dirty="0">
                <a:solidFill>
                  <a:schemeClr val="bg1"/>
                </a:solidFill>
                <a:latin typeface="Times New Roman" pitchFamily="18" charset="0"/>
                <a:cs typeface="Times New Roman" pitchFamily="18" charset="0"/>
              </a:rPr>
              <a:t>YENİLENEN PSİKOSOSYAL DESTEK PROGRAMI</a:t>
            </a:r>
            <a:endParaRPr lang="tr-TR" sz="3200" b="1" dirty="0"/>
          </a:p>
        </p:txBody>
      </p:sp>
    </p:spTree>
    <p:extLst>
      <p:ext uri="{BB962C8B-B14F-4D97-AF65-F5344CB8AC3E}">
        <p14:creationId xmlns="" xmlns:p14="http://schemas.microsoft.com/office/powerpoint/2010/main" val="216394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75030" y="1078320"/>
            <a:ext cx="7902997" cy="424732"/>
          </a:xfrm>
          <a:prstGeom prst="rect">
            <a:avLst/>
          </a:prstGeom>
        </p:spPr>
        <p:txBody>
          <a:bodyPr wrap="none">
            <a:spAutoFit/>
          </a:bodyPr>
          <a:lstStyle/>
          <a:p>
            <a:pPr lvl="0" algn="ctr" defTabSz="711200">
              <a:lnSpc>
                <a:spcPct val="90000"/>
              </a:lnSpc>
              <a:spcBef>
                <a:spcPct val="0"/>
              </a:spcBef>
              <a:spcAft>
                <a:spcPct val="35000"/>
              </a:spcAft>
            </a:pPr>
            <a:r>
              <a:rPr lang="tr-TR" sz="2400" b="1" u="sng" dirty="0">
                <a:latin typeface="Times New Roman" panose="02020603050405020304" pitchFamily="18" charset="0"/>
                <a:cs typeface="Times New Roman" panose="02020603050405020304" pitchFamily="18" charset="0"/>
              </a:rPr>
              <a:t>Psikososyal  Güçlendirici Destek Programı Kitabı (6 Adet) </a:t>
            </a:r>
          </a:p>
        </p:txBody>
      </p:sp>
      <p:sp>
        <p:nvSpPr>
          <p:cNvPr id="5" name="Dikdörtgen 4"/>
          <p:cNvSpPr/>
          <p:nvPr/>
        </p:nvSpPr>
        <p:spPr>
          <a:xfrm>
            <a:off x="1475031" y="19735"/>
            <a:ext cx="8893612" cy="830997"/>
          </a:xfrm>
          <a:prstGeom prst="rect">
            <a:avLst/>
          </a:prstGeom>
        </p:spPr>
        <p:txBody>
          <a:bodyPr wrap="square">
            <a:spAutoFit/>
          </a:bodyPr>
          <a:lstStyle/>
          <a:p>
            <a:pPr algn="ctr"/>
            <a:r>
              <a:rPr lang="tr-TR" sz="2400" b="1" dirty="0" smtClean="0">
                <a:solidFill>
                  <a:schemeClr val="bg1"/>
                </a:solidFill>
                <a:latin typeface="Times New Roman" pitchFamily="18" charset="0"/>
                <a:cs typeface="Times New Roman" pitchFamily="18" charset="0"/>
              </a:rPr>
              <a:t>PSİKOSOSYAL GÜÇLENDİRİCİ </a:t>
            </a:r>
          </a:p>
          <a:p>
            <a:pPr algn="ctr"/>
            <a:r>
              <a:rPr lang="tr-TR" sz="2400" b="1" dirty="0" smtClean="0">
                <a:solidFill>
                  <a:schemeClr val="bg1"/>
                </a:solidFill>
                <a:latin typeface="Times New Roman" pitchFamily="18" charset="0"/>
                <a:cs typeface="Times New Roman" pitchFamily="18" charset="0"/>
              </a:rPr>
              <a:t>DESTEK PROGRAMI ETKİNLİK DAĞILIMI</a:t>
            </a:r>
            <a:endParaRPr lang="tr-TR" sz="2400" b="1" dirty="0">
              <a:solidFill>
                <a:schemeClr val="bg1"/>
              </a:solidFill>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 xmlns:p14="http://schemas.microsoft.com/office/powerpoint/2010/main" val="2501172904"/>
              </p:ext>
            </p:extLst>
          </p:nvPr>
        </p:nvGraphicFramePr>
        <p:xfrm>
          <a:off x="1396093" y="850732"/>
          <a:ext cx="9225643" cy="5780056"/>
        </p:xfrm>
        <a:graphic>
          <a:graphicData uri="http://schemas.openxmlformats.org/drawingml/2006/table">
            <a:tbl>
              <a:tblPr>
                <a:tableStyleId>{5C22544A-7EE6-4342-B048-85BDC9FD1C3A}</a:tableStyleId>
              </a:tblPr>
              <a:tblGrid>
                <a:gridCol w="2474947"/>
                <a:gridCol w="2250232"/>
                <a:gridCol w="2250232"/>
                <a:gridCol w="2250232"/>
              </a:tblGrid>
              <a:tr h="1048386">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TRAVMA </a:t>
                      </a:r>
                      <a:r>
                        <a:rPr lang="tr-TR" sz="1800" b="1" dirty="0">
                          <a:effectLst/>
                          <a:latin typeface="Times New Roman" panose="02020603050405020304" pitchFamily="18" charset="0"/>
                          <a:cs typeface="Times New Roman" panose="02020603050405020304" pitchFamily="18" charset="0"/>
                        </a:rPr>
                        <a:t>TÜRÜ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ÖNLEYİCİ</a:t>
                      </a: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 </a:t>
                      </a: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ETKİNLİK </a:t>
                      </a:r>
                      <a:r>
                        <a:rPr lang="tr-TR" sz="1800" b="1" dirty="0">
                          <a:effectLst/>
                          <a:latin typeface="Times New Roman" panose="02020603050405020304" pitchFamily="18" charset="0"/>
                          <a:cs typeface="Times New Roman" panose="02020603050405020304" pitchFamily="18" charset="0"/>
                        </a:rPr>
                        <a:t>SAYISI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GÜÇLENDİRİCİ </a:t>
                      </a:r>
                    </a:p>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ETKİNLİK </a:t>
                      </a:r>
                      <a:r>
                        <a:rPr lang="tr-TR" sz="1800" b="1" dirty="0">
                          <a:effectLst/>
                          <a:latin typeface="Times New Roman" panose="02020603050405020304" pitchFamily="18" charset="0"/>
                          <a:cs typeface="Times New Roman" panose="02020603050405020304" pitchFamily="18" charset="0"/>
                        </a:rPr>
                        <a:t>SAYISI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TOPLAM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674353">
                <a:tc>
                  <a:txBody>
                    <a:bodyPr/>
                    <a:lstStyle/>
                    <a:p>
                      <a:pP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DOĞAL </a:t>
                      </a:r>
                      <a:r>
                        <a:rPr lang="tr-TR" sz="1800" b="1" dirty="0">
                          <a:effectLst/>
                          <a:latin typeface="Times New Roman" panose="02020603050405020304" pitchFamily="18" charset="0"/>
                          <a:cs typeface="Times New Roman" panose="02020603050405020304" pitchFamily="18" charset="0"/>
                        </a:rPr>
                        <a:t>AFET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17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11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28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674353">
                <a:tc>
                  <a:txBody>
                    <a:bodyPr/>
                    <a:lstStyle/>
                    <a:p>
                      <a:pP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ÖLÜM-YAS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15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14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29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655241">
                <a:tc>
                  <a:txBody>
                    <a:bodyPr/>
                    <a:lstStyle/>
                    <a:p>
                      <a:pP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İNTİHAR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10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5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15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747072">
                <a:tc>
                  <a:txBody>
                    <a:bodyPr/>
                    <a:lstStyle/>
                    <a:p>
                      <a:pP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CİNSEL </a:t>
                      </a: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İSTİSMAR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19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5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24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655241">
                <a:tc>
                  <a:txBody>
                    <a:bodyPr/>
                    <a:lstStyle/>
                    <a:p>
                      <a:pP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GÖÇ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15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8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23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655241">
                <a:tc>
                  <a:txBody>
                    <a:bodyPr/>
                    <a:lstStyle/>
                    <a:p>
                      <a:pP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TERÖR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12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11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Bef>
                          <a:spcPts val="600"/>
                        </a:spcBef>
                        <a:spcAft>
                          <a:spcPts val="60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Bef>
                          <a:spcPts val="600"/>
                        </a:spcBef>
                        <a:spcAft>
                          <a:spcPts val="600"/>
                        </a:spcAft>
                      </a:pPr>
                      <a:r>
                        <a:rPr lang="tr-TR" sz="1800" b="1" dirty="0" smtClean="0">
                          <a:effectLst/>
                          <a:latin typeface="Times New Roman" panose="02020603050405020304" pitchFamily="18" charset="0"/>
                          <a:cs typeface="Times New Roman" panose="02020603050405020304" pitchFamily="18" charset="0"/>
                        </a:rPr>
                        <a:t>23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655241">
                <a:tc>
                  <a:txBody>
                    <a:bodyPr/>
                    <a:lstStyle/>
                    <a:p>
                      <a:pP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TOPLAM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88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54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ts val="1205"/>
                        </a:lnSpc>
                        <a:spcAft>
                          <a:spcPts val="0"/>
                        </a:spcAft>
                      </a:pPr>
                      <a:endParaRPr lang="tr-TR" sz="1800" b="1" dirty="0" smtClean="0">
                        <a:effectLst/>
                        <a:latin typeface="Times New Roman" panose="02020603050405020304" pitchFamily="18" charset="0"/>
                        <a:cs typeface="Times New Roman" panose="02020603050405020304" pitchFamily="18" charset="0"/>
                      </a:endParaRPr>
                    </a:p>
                    <a:p>
                      <a:pPr algn="ctr">
                        <a:lnSpc>
                          <a:spcPts val="1205"/>
                        </a:lnSpc>
                        <a:spcAft>
                          <a:spcPts val="0"/>
                        </a:spcAft>
                      </a:pPr>
                      <a:r>
                        <a:rPr lang="tr-TR" sz="1800" b="1" dirty="0" smtClean="0">
                          <a:effectLst/>
                          <a:latin typeface="Times New Roman" panose="02020603050405020304" pitchFamily="18" charset="0"/>
                          <a:cs typeface="Times New Roman" panose="02020603050405020304" pitchFamily="18" charset="0"/>
                        </a:rPr>
                        <a:t>142 </a:t>
                      </a:r>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bl>
          </a:graphicData>
        </a:graphic>
      </p:graphicFrame>
    </p:spTree>
    <p:extLst>
      <p:ext uri="{BB962C8B-B14F-4D97-AF65-F5344CB8AC3E}">
        <p14:creationId xmlns="" xmlns:p14="http://schemas.microsoft.com/office/powerpoint/2010/main" val="408144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33750" y="150364"/>
            <a:ext cx="6096000" cy="461665"/>
          </a:xfrm>
          <a:prstGeom prst="rect">
            <a:avLst/>
          </a:prstGeom>
        </p:spPr>
        <p:txBody>
          <a:bodyPr>
            <a:spAutoFit/>
          </a:bodyPr>
          <a:lstStyle/>
          <a:p>
            <a:pPr algn="ctr"/>
            <a:r>
              <a:rPr lang="tr-TR" sz="2400" b="1" dirty="0" smtClean="0">
                <a:solidFill>
                  <a:schemeClr val="bg1"/>
                </a:solidFill>
                <a:latin typeface="Times New Roman" pitchFamily="18" charset="0"/>
                <a:cs typeface="Times New Roman" pitchFamily="18" charset="0"/>
              </a:rPr>
              <a:t>ISINMA ETKİNLİKLERİ</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1681843" y="1922306"/>
            <a:ext cx="8645977" cy="646331"/>
          </a:xfrm>
          <a:prstGeom prst="rect">
            <a:avLst/>
          </a:prstGeom>
        </p:spPr>
        <p:txBody>
          <a:bodyPr wrap="square">
            <a:spAutoFit/>
          </a:bodyPr>
          <a:lstStyle/>
          <a:p>
            <a:pPr marL="285750" indent="-285750" algn="just">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Kullanılması zorunlu olmayan, uygulayıcının ihtiyaç hissettiğinde uygulayabileceği 13 adet ısınma etkinliğine de kitaplarda yer verilmiştir. </a:t>
            </a:r>
          </a:p>
        </p:txBody>
      </p:sp>
    </p:spTree>
    <p:extLst>
      <p:ext uri="{BB962C8B-B14F-4D97-AF65-F5344CB8AC3E}">
        <p14:creationId xmlns="" xmlns:p14="http://schemas.microsoft.com/office/powerpoint/2010/main" val="204758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28950" y="60557"/>
            <a:ext cx="6400800" cy="830997"/>
          </a:xfrm>
          <a:prstGeom prst="rect">
            <a:avLst/>
          </a:prstGeom>
        </p:spPr>
        <p:txBody>
          <a:bodyPr wrap="square">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PSİKOSOSYAL DESTEK PROGRAMI  </a:t>
            </a:r>
          </a:p>
          <a:p>
            <a:pPr algn="ctr"/>
            <a:r>
              <a:rPr lang="tr-TR" sz="2400" b="1" dirty="0">
                <a:solidFill>
                  <a:schemeClr val="bg1"/>
                </a:solidFill>
                <a:latin typeface="Times New Roman" panose="02020603050405020304" pitchFamily="18" charset="0"/>
                <a:cs typeface="Times New Roman" panose="02020603050405020304" pitchFamily="18" charset="0"/>
              </a:rPr>
              <a:t>UYGULAMA KILAVUZU</a:t>
            </a:r>
          </a:p>
        </p:txBody>
      </p:sp>
      <p:sp>
        <p:nvSpPr>
          <p:cNvPr id="4" name="Dikdörtgen 3"/>
          <p:cNvSpPr/>
          <p:nvPr/>
        </p:nvSpPr>
        <p:spPr>
          <a:xfrm>
            <a:off x="1338943" y="1759020"/>
            <a:ext cx="9282793" cy="3693319"/>
          </a:xfrm>
          <a:prstGeom prst="rect">
            <a:avLst/>
          </a:prstGeom>
        </p:spPr>
        <p:txBody>
          <a:bodyPr wrap="square">
            <a:spAutoFit/>
          </a:bodyPr>
          <a:lstStyle/>
          <a:p>
            <a:pPr algn="just">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 Kılavuz </a:t>
            </a:r>
            <a:r>
              <a:rPr lang="tr-TR" dirty="0">
                <a:latin typeface="Times New Roman" panose="02020603050405020304" pitchFamily="18" charset="0"/>
                <a:cs typeface="Times New Roman" panose="02020603050405020304" pitchFamily="18" charset="0"/>
              </a:rPr>
              <a:t>psikososyal destek programları kapsamında yürütülen hizmetlerin daha verimli sunulması için hazırlanmıştır</a:t>
            </a:r>
            <a:r>
              <a:rPr lang="tr-TR"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 Kılavuz ile Özel Eğitim ve Rehberlik Hizmetleri Genel Müdürlüğünce hazırlanan “Psikososyal Destek Programları” içerisinde yer alan etkinliklerin uygulayıcılar tarafından etkili bir biçimde uygulanması ve uygulamada birliğin sağlanması amaçlanmıştır. </a:t>
            </a:r>
            <a:endParaRPr lang="tr-T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 Kılavuzda</a:t>
            </a:r>
            <a:r>
              <a:rPr lang="tr-TR" dirty="0">
                <a:latin typeface="Times New Roman" panose="02020603050405020304" pitchFamily="18" charset="0"/>
                <a:cs typeface="Times New Roman" panose="02020603050405020304" pitchFamily="18" charset="0"/>
              </a:rPr>
              <a:t>; Psikososyal Müdahale Hizmetlerinin Tarihsel Gelişimi, Mevcut Psikososyal Destek Programını Yenileme ve Yaygınlaştırma Nedenleri, Programın Hazırlanma Süreci, Etkinlikler Uygulanırken Dikkat Edilecek Noktalar, Özel Eğitim İhtiyacı Olan Öğrencilerle Yapılan Çalışmalarda Dikkat Edilecek Noktalar ve Etik İlkeler gibi başlıkların yanı sıra okullarda “Okul Psikososyal Koruma, Önleme ve Krize Müdahale Ekibi” tarafından akut dönemde/olayın hemen sonrasında yapılması gerekenler ile ilgili bilgilendirmelere de yer verilmiştir. </a:t>
            </a:r>
          </a:p>
        </p:txBody>
      </p:sp>
    </p:spTree>
    <p:extLst>
      <p:ext uri="{BB962C8B-B14F-4D97-AF65-F5344CB8AC3E}">
        <p14:creationId xmlns="" xmlns:p14="http://schemas.microsoft.com/office/powerpoint/2010/main" val="73850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33750" y="150364"/>
            <a:ext cx="6096000" cy="461665"/>
          </a:xfrm>
          <a:prstGeom prst="rect">
            <a:avLst/>
          </a:prstGeom>
        </p:spPr>
        <p:txBody>
          <a:bodyPr>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TRAVMA / KRİZ VE TRAVMATİK OLAY</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1400175" y="1922306"/>
            <a:ext cx="9221561" cy="2031325"/>
          </a:xfrm>
          <a:prstGeom prst="rect">
            <a:avLst/>
          </a:prstGeom>
        </p:spPr>
        <p:txBody>
          <a:bodyPr wrap="square">
            <a:spAutoFit/>
          </a:bodyPr>
          <a:lstStyle/>
          <a:p>
            <a:pPr algn="just">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 Travma/Kriz</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Zorlu, örseleyici ve/veya tehdit olarak algılanan durum ya da olaya bağlı olarak bireyin baş etme becerilerinin yetersiz kaldığı, kişisel iyilik hâlinin ve/veya psikolojik sağlığının bozulduğu, genellikle yoğun belirsizliklerin yaşandığı karmaşık süreci,</a:t>
            </a:r>
          </a:p>
          <a:p>
            <a:pPr algn="just"/>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Travmatik</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Olay: </a:t>
            </a:r>
            <a:r>
              <a:rPr lang="tr-TR" dirty="0">
                <a:latin typeface="Times New Roman" panose="02020603050405020304" pitchFamily="18"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ve/veya toplumu etkileyen olayı/durumu, ifade eder. </a:t>
            </a:r>
          </a:p>
        </p:txBody>
      </p:sp>
    </p:spTree>
    <p:extLst>
      <p:ext uri="{BB962C8B-B14F-4D97-AF65-F5344CB8AC3E}">
        <p14:creationId xmlns="" xmlns:p14="http://schemas.microsoft.com/office/powerpoint/2010/main" val="73850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8142" y="7488"/>
            <a:ext cx="6905625" cy="830997"/>
          </a:xfrm>
          <a:prstGeom prst="rect">
            <a:avLst/>
          </a:prstGeom>
        </p:spPr>
        <p:txBody>
          <a:bodyPr wrap="square">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PSİKOSOSYAL KORUMA, ÖNLEME VE KRİZE </a:t>
            </a:r>
            <a:br>
              <a:rPr lang="tr-TR" sz="2400" b="1" dirty="0">
                <a:solidFill>
                  <a:schemeClr val="bg1"/>
                </a:solidFill>
                <a:latin typeface="Times New Roman" panose="02020603050405020304" pitchFamily="18" charset="0"/>
                <a:cs typeface="Times New Roman" panose="02020603050405020304" pitchFamily="18" charset="0"/>
              </a:rPr>
            </a:br>
            <a:r>
              <a:rPr lang="tr-TR" sz="2400" b="1" dirty="0">
                <a:solidFill>
                  <a:schemeClr val="bg1"/>
                </a:solidFill>
                <a:latin typeface="Times New Roman" panose="02020603050405020304" pitchFamily="18" charset="0"/>
                <a:cs typeface="Times New Roman" panose="02020603050405020304" pitchFamily="18" charset="0"/>
              </a:rPr>
              <a:t>MÜDAHALE HİZMETLERİ YÖNERGESİ</a:t>
            </a:r>
          </a:p>
        </p:txBody>
      </p:sp>
      <p:sp>
        <p:nvSpPr>
          <p:cNvPr id="4" name="Dikdörtgen 3"/>
          <p:cNvSpPr/>
          <p:nvPr/>
        </p:nvSpPr>
        <p:spPr>
          <a:xfrm>
            <a:off x="1400175" y="1922306"/>
            <a:ext cx="9221561" cy="923330"/>
          </a:xfrm>
          <a:prstGeom prst="rect">
            <a:avLst/>
          </a:prstGeom>
        </p:spPr>
        <p:txBody>
          <a:bodyPr wrap="square">
            <a:spAutoFit/>
          </a:bodyPr>
          <a:lstStyle/>
          <a:p>
            <a:pPr algn="just"/>
            <a:r>
              <a:rPr lang="tr-TR" b="1" dirty="0">
                <a:latin typeface="Times New Roman" panose="02020603050405020304" pitchFamily="18" charset="0"/>
                <a:cs typeface="Times New Roman" panose="02020603050405020304" pitchFamily="18" charset="0"/>
              </a:rPr>
              <a:t>Amaç:</a:t>
            </a:r>
          </a:p>
          <a:p>
            <a:pPr algn="just"/>
            <a:r>
              <a:rPr lang="tr-TR" dirty="0">
                <a:latin typeface="Times New Roman" panose="02020603050405020304" pitchFamily="18" charset="0"/>
                <a:cs typeface="Times New Roman" panose="02020603050405020304" pitchFamily="18" charset="0"/>
              </a:rPr>
              <a:t>Rehberlik hizmetleri kapsamında yürütülen psikososyal koruma, önleme ve krize müdahale hizmetlerine yönelik iş ve işlemleri düzenlemektir</a:t>
            </a:r>
          </a:p>
        </p:txBody>
      </p:sp>
    </p:spTree>
    <p:extLst>
      <p:ext uri="{BB962C8B-B14F-4D97-AF65-F5344CB8AC3E}">
        <p14:creationId xmlns="" xmlns:p14="http://schemas.microsoft.com/office/powerpoint/2010/main" val="417996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24050" y="7488"/>
            <a:ext cx="8115300" cy="830997"/>
          </a:xfrm>
          <a:prstGeom prst="rect">
            <a:avLst/>
          </a:prstGeom>
        </p:spPr>
        <p:txBody>
          <a:bodyPr wrap="square">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PSİKOSOSYAL KORUMA, ÖNLEME VE </a:t>
            </a:r>
            <a:br>
              <a:rPr lang="tr-TR" sz="2400" b="1" dirty="0" smtClean="0">
                <a:solidFill>
                  <a:schemeClr val="bg1"/>
                </a:solidFill>
                <a:latin typeface="Times New Roman" panose="02020603050405020304" pitchFamily="18" charset="0"/>
                <a:cs typeface="Times New Roman" panose="02020603050405020304" pitchFamily="18" charset="0"/>
              </a:rPr>
            </a:br>
            <a:r>
              <a:rPr lang="tr-TR" sz="2400" b="1" dirty="0" smtClean="0">
                <a:solidFill>
                  <a:schemeClr val="bg1"/>
                </a:solidFill>
                <a:latin typeface="Times New Roman" panose="02020603050405020304" pitchFamily="18" charset="0"/>
                <a:cs typeface="Times New Roman" panose="02020603050405020304" pitchFamily="18" charset="0"/>
              </a:rPr>
              <a:t>KRİZE MÜDAHALE HİZMETLERİ YÖNERGESİ</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1400175" y="1922306"/>
            <a:ext cx="9221561" cy="1366528"/>
          </a:xfrm>
          <a:prstGeom prst="rect">
            <a:avLst/>
          </a:prstGeom>
        </p:spPr>
        <p:txBody>
          <a:bodyPr wrap="square">
            <a:spAutoFit/>
          </a:bodyPr>
          <a:lstStyle/>
          <a:p>
            <a:pPr algn="just">
              <a:lnSpc>
                <a:spcPct val="115000"/>
              </a:lnSpc>
              <a:spcAft>
                <a:spcPts val="0"/>
              </a:spcAft>
            </a:pPr>
            <a:r>
              <a:rPr lang="tr-TR" b="1" dirty="0" smtClean="0">
                <a:latin typeface="Times New Roman" panose="02020603050405020304" pitchFamily="18" charset="0"/>
                <a:ea typeface="Times New Roman" panose="02020603050405020304" pitchFamily="18" charset="0"/>
                <a:cs typeface="Times New Roman" panose="02020603050405020304" pitchFamily="18" charset="0"/>
              </a:rPr>
              <a:t>Kapsam:</a:t>
            </a:r>
            <a:endParaRPr lang="tr-T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Doğal afetler ile kaza, ihmal, istismar, intihar, şiddet, savaş, terör ve göç gibi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travmatik</a:t>
            </a:r>
            <a:r>
              <a:rPr lang="tr-TR" dirty="0">
                <a:latin typeface="Times New Roman" panose="02020603050405020304" pitchFamily="18" charset="0"/>
                <a:ea typeface="Times New Roman" panose="02020603050405020304" pitchFamily="18" charset="0"/>
                <a:cs typeface="Times New Roman" panose="02020603050405020304" pitchFamily="18" charset="0"/>
              </a:rPr>
              <a:t> olaylardan önce, olay anında ve sonrasında gerçekleştirilen </a:t>
            </a:r>
            <a:r>
              <a:rPr lang="tr-TR" b="1" dirty="0">
                <a:latin typeface="Times New Roman" panose="02020603050405020304" pitchFamily="18" charset="0"/>
                <a:ea typeface="Times New Roman" panose="02020603050405020304" pitchFamily="18" charset="0"/>
                <a:cs typeface="Times New Roman" panose="02020603050405020304" pitchFamily="18" charset="0"/>
              </a:rPr>
              <a:t>psikolojik ve sosyal destek</a:t>
            </a:r>
            <a:r>
              <a:rPr lang="tr-TR" dirty="0">
                <a:latin typeface="Times New Roman" panose="02020603050405020304" pitchFamily="18" charset="0"/>
                <a:ea typeface="Times New Roman" panose="02020603050405020304" pitchFamily="18" charset="0"/>
                <a:cs typeface="Times New Roman" panose="02020603050405020304" pitchFamily="18" charset="0"/>
              </a:rPr>
              <a:t> sağlamak üzere sunulan hizmetlerin tümünü kapsar.</a:t>
            </a:r>
            <a:endParaRPr lang="tr-TR"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7634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57350" y="7488"/>
            <a:ext cx="8801100" cy="954107"/>
          </a:xfrm>
          <a:prstGeom prst="rect">
            <a:avLst/>
          </a:prstGeom>
        </p:spPr>
        <p:txBody>
          <a:bodyPr wrap="square">
            <a:spAutoFit/>
          </a:bodyPr>
          <a:lstStyle/>
          <a:p>
            <a:pPr algn="ctr"/>
            <a:r>
              <a:rPr lang="tr-TR" b="1" dirty="0" smtClean="0">
                <a:solidFill>
                  <a:schemeClr val="bg1"/>
                </a:solidFill>
                <a:latin typeface="Times New Roman" panose="02020603050405020304" pitchFamily="18" charset="0"/>
                <a:cs typeface="Times New Roman" panose="02020603050405020304" pitchFamily="18" charset="0"/>
              </a:rPr>
              <a:t>PSİKOSOSYAL DESTEK HİZMETLERİNDE</a:t>
            </a:r>
            <a:br>
              <a:rPr lang="tr-TR" b="1" dirty="0" smtClean="0">
                <a:solidFill>
                  <a:schemeClr val="bg1"/>
                </a:solidFill>
                <a:latin typeface="Times New Roman" panose="02020603050405020304" pitchFamily="18" charset="0"/>
                <a:cs typeface="Times New Roman" panose="02020603050405020304" pitchFamily="18" charset="0"/>
              </a:rPr>
            </a:br>
            <a:r>
              <a:rPr lang="tr-TR" b="1" dirty="0" smtClean="0">
                <a:solidFill>
                  <a:schemeClr val="bg1"/>
                </a:solidFill>
                <a:latin typeface="Times New Roman" panose="02020603050405020304" pitchFamily="18" charset="0"/>
                <a:cs typeface="Times New Roman" panose="02020603050405020304" pitchFamily="18" charset="0"/>
              </a:rPr>
              <a:t>GÖREV, YETKİ VE SORUMLULUKLAR YÖNERGEYE GÖRE </a:t>
            </a:r>
            <a:r>
              <a:rPr lang="tr-TR" b="1" dirty="0" smtClean="0">
                <a:solidFill>
                  <a:schemeClr val="bg1"/>
                </a:solidFill>
                <a:latin typeface="Arial" pitchFamily="34" charset="0"/>
                <a:cs typeface="Arial" pitchFamily="34" charset="0"/>
              </a:rPr>
              <a:t>KİMLERE </a:t>
            </a:r>
            <a:r>
              <a:rPr lang="tr-TR" b="1" dirty="0" smtClean="0">
                <a:solidFill>
                  <a:schemeClr val="bg1"/>
                </a:solidFill>
                <a:latin typeface="Times New Roman" panose="02020603050405020304" pitchFamily="18" charset="0"/>
                <a:cs typeface="Times New Roman" panose="02020603050405020304" pitchFamily="18" charset="0"/>
              </a:rPr>
              <a:t>VERİLMİŞTİR?</a:t>
            </a:r>
            <a:endParaRPr lang="tr-TR" b="1" dirty="0">
              <a:solidFill>
                <a:schemeClr val="bg1"/>
              </a:solidFill>
              <a:latin typeface="Times New Roman" pitchFamily="18" charset="0"/>
              <a:cs typeface="Times New Roman" pitchFamily="18" charset="0"/>
            </a:endParaRPr>
          </a:p>
        </p:txBody>
      </p:sp>
      <p:sp>
        <p:nvSpPr>
          <p:cNvPr id="4" name="Dikdörtgen 3"/>
          <p:cNvSpPr/>
          <p:nvPr/>
        </p:nvSpPr>
        <p:spPr>
          <a:xfrm>
            <a:off x="1266825" y="1922306"/>
            <a:ext cx="9354911" cy="3000821"/>
          </a:xfrm>
          <a:prstGeom prst="rect">
            <a:avLst/>
          </a:prstGeom>
        </p:spPr>
        <p:txBody>
          <a:bodyPr wrap="square">
            <a:spAutoFit/>
          </a:bodyPr>
          <a:lstStyle/>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Özel Eğitim ve Rehberlik Hizmetleri Genel Müdürlüğü</a:t>
            </a:r>
          </a:p>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İl Millî Eğitim Müdürlükleri</a:t>
            </a:r>
          </a:p>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İlçe Millî Eğitim Müdürlükleri</a:t>
            </a:r>
          </a:p>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Rehberlik ve Araştırma Merkezleri</a:t>
            </a:r>
          </a:p>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Okul Müdürlükleri</a:t>
            </a:r>
          </a:p>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Rehberlik Servisleri</a:t>
            </a:r>
          </a:p>
          <a:p>
            <a:pPr marL="914400" indent="-457200" algn="just">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Öğretmenler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2490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3550" y="162903"/>
            <a:ext cx="8801100" cy="461665"/>
          </a:xfrm>
          <a:prstGeom prst="rect">
            <a:avLst/>
          </a:prstGeom>
        </p:spPr>
        <p:txBody>
          <a:bodyPr wrap="square">
            <a:spAutoFit/>
          </a:bodyPr>
          <a:lstStyle/>
          <a:p>
            <a:pPr algn="ct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YÖNERGEYE GÖRE KURULMASI GEREKEN EKİPLER</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1333500" y="1922306"/>
            <a:ext cx="9288236" cy="1685077"/>
          </a:xfrm>
          <a:prstGeom prst="rect">
            <a:avLst/>
          </a:prstGeom>
        </p:spPr>
        <p:txBody>
          <a:bodyPr wrap="square">
            <a:spAutoFit/>
          </a:bodyPr>
          <a:lstStyle/>
          <a:p>
            <a:pPr marL="285750" indent="-285750">
              <a:lnSpc>
                <a:spcPct val="115000"/>
              </a:lnSpc>
              <a:spcAft>
                <a:spcPts val="0"/>
              </a:spcAft>
              <a:buFont typeface="Wingdings" panose="05000000000000000000" pitchFamily="2" charset="2"/>
              <a:buChar char="ü"/>
            </a:pPr>
            <a:r>
              <a:rPr lang="tr-TR" dirty="0">
                <a:latin typeface="Times New Roman" panose="02020603050405020304" pitchFamily="18" charset="0"/>
                <a:ea typeface="Times New Roman" panose="02020603050405020304" pitchFamily="18" charset="0"/>
                <a:cs typeface="Times New Roman" panose="02020603050405020304" pitchFamily="18" charset="0"/>
              </a:rPr>
              <a:t>İl Psikososyal Koruma, Önleme ve Krize Müdahale Ekibi</a:t>
            </a:r>
          </a:p>
          <a:p>
            <a:pPr marL="285750" indent="-285750">
              <a:lnSpc>
                <a:spcPct val="115000"/>
              </a:lnSpc>
              <a:spcAft>
                <a:spcPts val="0"/>
              </a:spcAft>
              <a:buFont typeface="Wingdings" panose="05000000000000000000" pitchFamily="2" charset="2"/>
              <a:buChar char="ü"/>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İlçe Psikososyal Koruma, Önleme ve Krize Müdahale Ekibi</a:t>
            </a:r>
          </a:p>
          <a:p>
            <a:pPr marL="285750" indent="-285750">
              <a:lnSpc>
                <a:spcPct val="115000"/>
              </a:lnSpc>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285750" indent="-285750">
              <a:lnSpc>
                <a:spcPct val="115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Okul Psikososyal Koruma, Önleme ve Krize Müdahale Ekibi</a:t>
            </a:r>
          </a:p>
        </p:txBody>
      </p:sp>
    </p:spTree>
    <p:extLst>
      <p:ext uri="{BB962C8B-B14F-4D97-AF65-F5344CB8AC3E}">
        <p14:creationId xmlns="" xmlns:p14="http://schemas.microsoft.com/office/powerpoint/2010/main" val="255918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42900" y="1643360"/>
            <a:ext cx="11849100" cy="4001095"/>
          </a:xfrm>
          <a:prstGeom prst="rect">
            <a:avLst/>
          </a:prstGeom>
          <a:solidFill>
            <a:schemeClr val="bg1"/>
          </a:solidFill>
        </p:spPr>
        <p:txBody>
          <a:bodyPr wrap="square">
            <a:spAutoFit/>
          </a:bodyPr>
          <a:lstStyle/>
          <a:p>
            <a:pPr algn="ctr"/>
            <a:r>
              <a:rPr lang="tr-TR" sz="5400" b="1" i="1" dirty="0" smtClean="0">
                <a:solidFill>
                  <a:srgbClr val="FF0000"/>
                </a:solidFill>
                <a:latin typeface="Times New Roman" panose="02020603050405020304" pitchFamily="18" charset="0"/>
                <a:cs typeface="Times New Roman" panose="02020603050405020304" pitchFamily="18" charset="0"/>
              </a:rPr>
              <a:t>TEŞEKKÜRLER</a:t>
            </a:r>
          </a:p>
          <a:p>
            <a:pPr algn="ctr"/>
            <a:endParaRPr lang="tr-TR" sz="4000" b="1" dirty="0">
              <a:solidFill>
                <a:srgbClr val="FF0000"/>
              </a:solidFill>
              <a:latin typeface="Times New Roman" panose="02020603050405020304" pitchFamily="18" charset="0"/>
              <a:cs typeface="Times New Roman" panose="02020603050405020304" pitchFamily="18" charset="0"/>
            </a:endParaRPr>
          </a:p>
          <a:p>
            <a:pPr algn="ctr"/>
            <a:endParaRPr lang="tr-TR" sz="4000" b="1" dirty="0" smtClean="0">
              <a:solidFill>
                <a:srgbClr val="FF0000"/>
              </a:solidFill>
              <a:latin typeface="Times New Roman" panose="02020603050405020304" pitchFamily="18" charset="0"/>
              <a:cs typeface="Times New Roman" panose="02020603050405020304" pitchFamily="18" charset="0"/>
            </a:endParaRPr>
          </a:p>
          <a:p>
            <a:pPr algn="ctr"/>
            <a:endParaRPr lang="tr-TR" sz="4000" b="1" dirty="0">
              <a:solidFill>
                <a:srgbClr val="FF0000"/>
              </a:solidFill>
              <a:latin typeface="Times New Roman" panose="02020603050405020304" pitchFamily="18" charset="0"/>
              <a:cs typeface="Times New Roman" panose="02020603050405020304" pitchFamily="18" charset="0"/>
            </a:endParaRPr>
          </a:p>
          <a:p>
            <a:pPr algn="ctr"/>
            <a:r>
              <a:rPr lang="tr-TR" sz="4000" b="1" i="1" dirty="0" smtClean="0">
                <a:solidFill>
                  <a:srgbClr val="FF0000"/>
                </a:solidFill>
                <a:latin typeface="Times New Roman" panose="02020603050405020304" pitchFamily="18" charset="0"/>
                <a:cs typeface="Times New Roman" panose="02020603050405020304" pitchFamily="18" charset="0"/>
              </a:rPr>
              <a:t>ÖZEL </a:t>
            </a:r>
            <a:r>
              <a:rPr lang="tr-TR" sz="4000" b="1" i="1" dirty="0">
                <a:solidFill>
                  <a:srgbClr val="FF0000"/>
                </a:solidFill>
                <a:latin typeface="Times New Roman" panose="02020603050405020304" pitchFamily="18" charset="0"/>
                <a:cs typeface="Times New Roman" panose="02020603050405020304" pitchFamily="18" charset="0"/>
              </a:rPr>
              <a:t>EĞİTİM VE </a:t>
            </a:r>
            <a:r>
              <a:rPr lang="tr-TR" sz="4000" b="1" i="1" dirty="0" smtClean="0">
                <a:solidFill>
                  <a:srgbClr val="FF0000"/>
                </a:solidFill>
                <a:latin typeface="Times New Roman" panose="02020603050405020304" pitchFamily="18" charset="0"/>
                <a:cs typeface="Times New Roman" panose="02020603050405020304" pitchFamily="18" charset="0"/>
              </a:rPr>
              <a:t>REHBERLİK HİZMETLERİ </a:t>
            </a:r>
            <a:endParaRPr lang="tr-TR" sz="4000" b="1" i="1" dirty="0">
              <a:solidFill>
                <a:srgbClr val="FF0000"/>
              </a:solidFill>
              <a:latin typeface="Times New Roman" panose="02020603050405020304" pitchFamily="18" charset="0"/>
              <a:cs typeface="Times New Roman" panose="02020603050405020304" pitchFamily="18" charset="0"/>
            </a:endParaRPr>
          </a:p>
          <a:p>
            <a:pPr algn="ctr"/>
            <a:r>
              <a:rPr lang="tr-TR" sz="4000" b="1" i="1" dirty="0">
                <a:solidFill>
                  <a:srgbClr val="FF0000"/>
                </a:solidFill>
                <a:latin typeface="Times New Roman" panose="02020603050405020304" pitchFamily="18" charset="0"/>
                <a:cs typeface="Times New Roman" panose="02020603050405020304" pitchFamily="18" charset="0"/>
              </a:rPr>
              <a:t>GENEL MÜDÜRLÜĞÜ</a:t>
            </a:r>
          </a:p>
        </p:txBody>
      </p:sp>
    </p:spTree>
    <p:extLst>
      <p:ext uri="{BB962C8B-B14F-4D97-AF65-F5344CB8AC3E}">
        <p14:creationId xmlns="" xmlns:p14="http://schemas.microsoft.com/office/powerpoint/2010/main" val="129571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2660642" y="148691"/>
            <a:ext cx="9324529" cy="1261884"/>
          </a:xfrm>
          <a:prstGeom prst="rect">
            <a:avLst/>
          </a:prstGeom>
          <a:noFill/>
          <a:ln w="9525">
            <a:noFill/>
            <a:miter lim="800000"/>
            <a:headEnd/>
            <a:tailEnd/>
          </a:ln>
        </p:spPr>
        <p:txBody>
          <a:bodyPr wrap="square">
            <a:spAutoFit/>
          </a:bodyPr>
          <a:lstStyle/>
          <a:p>
            <a:pPr algn="r" eaLnBrk="1" hangingPunct="1"/>
            <a:endParaRPr lang="tr-TR" altLang="tr-TR" sz="2400" b="1" dirty="0" smtClean="0">
              <a:solidFill>
                <a:schemeClr val="bg1"/>
              </a:solidFill>
              <a:latin typeface="Times New Roman" pitchFamily="18" charset="0"/>
              <a:cs typeface="Times New Roman" pitchFamily="18" charset="0"/>
            </a:endParaRPr>
          </a:p>
          <a:p>
            <a:pPr algn="r" eaLnBrk="1" hangingPunct="1"/>
            <a:r>
              <a:rPr lang="tr-TR" altLang="tr-TR" sz="2400" b="1" dirty="0" smtClean="0">
                <a:solidFill>
                  <a:schemeClr val="bg1"/>
                </a:solidFill>
                <a:latin typeface="Times New Roman" pitchFamily="18" charset="0"/>
                <a:cs typeface="Times New Roman" pitchFamily="18" charset="0"/>
              </a:rPr>
              <a:t>   </a:t>
            </a:r>
          </a:p>
          <a:p>
            <a:pPr algn="r" eaLnBrk="1" hangingPunct="1"/>
            <a:r>
              <a:rPr lang="tr-TR" altLang="tr-TR" sz="2800" b="1" dirty="0" smtClean="0">
                <a:solidFill>
                  <a:schemeClr val="bg1"/>
                </a:solidFill>
                <a:latin typeface="Times New Roman" pitchFamily="18" charset="0"/>
                <a:cs typeface="Times New Roman" pitchFamily="18" charset="0"/>
              </a:rPr>
              <a:t>        </a:t>
            </a:r>
            <a:r>
              <a:rPr lang="tr-TR" altLang="tr-TR" sz="2400" b="1" dirty="0" smtClean="0">
                <a:solidFill>
                  <a:schemeClr val="bg1"/>
                </a:solidFill>
                <a:latin typeface="Times New Roman" pitchFamily="18" charset="0"/>
                <a:cs typeface="Times New Roman" pitchFamily="18" charset="0"/>
              </a:rPr>
              <a:t>YENİLENEN PSİKOSOSYAL DESTEK PROGRAMI</a:t>
            </a:r>
          </a:p>
        </p:txBody>
      </p:sp>
      <p:sp>
        <p:nvSpPr>
          <p:cNvPr id="3" name="Başlık 1"/>
          <p:cNvSpPr txBox="1">
            <a:spLocks/>
          </p:cNvSpPr>
          <p:nvPr/>
        </p:nvSpPr>
        <p:spPr>
          <a:xfrm>
            <a:off x="1875726" y="139593"/>
            <a:ext cx="9023596"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2400" b="1" dirty="0" smtClean="0">
                <a:solidFill>
                  <a:schemeClr val="bg1"/>
                </a:solidFill>
                <a:latin typeface="Times New Roman" panose="02020603050405020304" pitchFamily="18" charset="0"/>
                <a:cs typeface="Times New Roman" panose="02020603050405020304" pitchFamily="18" charset="0"/>
              </a:rPr>
              <a:t>DÜNDEN BUGÜNE PSİKOSOSYAL DESTEK PROGRAMI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404257" y="1249136"/>
            <a:ext cx="9217479" cy="4524315"/>
          </a:xfrm>
          <a:prstGeom prst="rect">
            <a:avLst/>
          </a:prstGeom>
        </p:spPr>
        <p:txBody>
          <a:bodyPr wrap="square">
            <a:spAutoFit/>
          </a:bodyPr>
          <a:lstStyle/>
          <a:p>
            <a:pPr marL="285750" indent="-285750" algn="just">
              <a:lnSpc>
                <a:spcPct val="150000"/>
              </a:lnSpc>
              <a:spcBef>
                <a:spcPts val="0"/>
              </a:spcBef>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17 Ağustos ve 12 Kasım 1999 depremlerinden sonra birçoğumuzun yaşamı önemli ölçüde değişmiş, yaşananlar sonrasında psikososyal destek programlarına ihtiyaç duyurulmuştur. </a:t>
            </a:r>
          </a:p>
          <a:p>
            <a:pPr marL="285750" indent="-285750" algn="just">
              <a:lnSpc>
                <a:spcPct val="150000"/>
              </a:lnSpc>
              <a:spcBef>
                <a:spcPts val="0"/>
              </a:spcBef>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285750" indent="-285750" algn="just">
              <a:lnSpc>
                <a:spcPct val="150000"/>
              </a:lnSpc>
              <a:spcBef>
                <a:spcPts val="0"/>
              </a:spcBef>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İhtiyaçlar doğrultusunda 2001 yılında Millî Eğitim Bakanlığı ve UNICEF iş birliği ile deprem, sel, kaza gibi toplumsal </a:t>
            </a:r>
            <a:r>
              <a:rPr lang="tr-TR" dirty="0" err="1">
                <a:latin typeface="Times New Roman" panose="02020603050405020304" pitchFamily="18" charset="0"/>
                <a:cs typeface="Times New Roman" panose="02020603050405020304" pitchFamily="18" charset="0"/>
              </a:rPr>
              <a:t>travmatik</a:t>
            </a:r>
            <a:r>
              <a:rPr lang="tr-TR" dirty="0">
                <a:latin typeface="Times New Roman" panose="02020603050405020304" pitchFamily="18" charset="0"/>
                <a:cs typeface="Times New Roman" panose="02020603050405020304" pitchFamily="18" charset="0"/>
              </a:rPr>
              <a:t> sonuçları olan olaylarda kullanılan «Psikososyal Destek Programları» geliştirilmiştir. </a:t>
            </a:r>
          </a:p>
          <a:p>
            <a:pPr marL="285750" indent="-285750" algn="just">
              <a:lnSpc>
                <a:spcPct val="150000"/>
              </a:lnSpc>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285750" indent="-285750" algn="just">
              <a:lnSpc>
                <a:spcPct val="150000"/>
              </a:lnSpc>
              <a:spcBef>
                <a:spcPts val="0"/>
              </a:spcBef>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2001 yılında geliştirilen ve yıllardır kullanılan psikososyal destek programları toplumsal, kültürel ve teknolojik değişikliklere paralel olarak yenilenmediği için uygulama süreci içindeki uyarlamalar uygulayıcıların kişisel danışmanlık becerileri ile sınırlı kalmıştır. </a:t>
            </a:r>
          </a:p>
          <a:p>
            <a:endParaRPr lang="tr-TR" dirty="0"/>
          </a:p>
        </p:txBody>
      </p:sp>
    </p:spTree>
    <p:extLst>
      <p:ext uri="{BB962C8B-B14F-4D97-AF65-F5344CB8AC3E}">
        <p14:creationId xmlns="" xmlns:p14="http://schemas.microsoft.com/office/powerpoint/2010/main" val="174484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2660642" y="148691"/>
            <a:ext cx="9324529" cy="1261884"/>
          </a:xfrm>
          <a:prstGeom prst="rect">
            <a:avLst/>
          </a:prstGeom>
          <a:noFill/>
          <a:ln w="9525">
            <a:noFill/>
            <a:miter lim="800000"/>
            <a:headEnd/>
            <a:tailEnd/>
          </a:ln>
        </p:spPr>
        <p:txBody>
          <a:bodyPr wrap="square">
            <a:spAutoFit/>
          </a:bodyPr>
          <a:lstStyle/>
          <a:p>
            <a:pPr algn="r" eaLnBrk="1" hangingPunct="1"/>
            <a:endParaRPr lang="tr-TR" altLang="tr-TR" sz="2400" b="1" dirty="0" smtClean="0">
              <a:solidFill>
                <a:schemeClr val="bg1"/>
              </a:solidFill>
              <a:latin typeface="Times New Roman" pitchFamily="18" charset="0"/>
              <a:cs typeface="Times New Roman" pitchFamily="18" charset="0"/>
            </a:endParaRPr>
          </a:p>
          <a:p>
            <a:pPr algn="r" eaLnBrk="1" hangingPunct="1"/>
            <a:r>
              <a:rPr lang="tr-TR" altLang="tr-TR" sz="2400" b="1" dirty="0" smtClean="0">
                <a:solidFill>
                  <a:schemeClr val="bg1"/>
                </a:solidFill>
                <a:latin typeface="Times New Roman" pitchFamily="18" charset="0"/>
                <a:cs typeface="Times New Roman" pitchFamily="18" charset="0"/>
              </a:rPr>
              <a:t>   </a:t>
            </a:r>
          </a:p>
          <a:p>
            <a:pPr algn="r" eaLnBrk="1" hangingPunct="1"/>
            <a:r>
              <a:rPr lang="tr-TR" altLang="tr-TR" sz="2800" b="1" dirty="0" smtClean="0">
                <a:solidFill>
                  <a:schemeClr val="bg1"/>
                </a:solidFill>
                <a:latin typeface="Times New Roman" pitchFamily="18" charset="0"/>
                <a:cs typeface="Times New Roman" pitchFamily="18" charset="0"/>
              </a:rPr>
              <a:t>        </a:t>
            </a:r>
            <a:r>
              <a:rPr lang="tr-TR" altLang="tr-TR" sz="2400" b="1" dirty="0" smtClean="0">
                <a:solidFill>
                  <a:schemeClr val="bg1"/>
                </a:solidFill>
                <a:latin typeface="Times New Roman" pitchFamily="18" charset="0"/>
                <a:cs typeface="Times New Roman" pitchFamily="18" charset="0"/>
              </a:rPr>
              <a:t>YENİLENEN PSİKOSOSYAL DESTEK PROGRAMI</a:t>
            </a:r>
          </a:p>
        </p:txBody>
      </p:sp>
      <p:sp>
        <p:nvSpPr>
          <p:cNvPr id="3" name="Başlık 1"/>
          <p:cNvSpPr txBox="1">
            <a:spLocks/>
          </p:cNvSpPr>
          <p:nvPr/>
        </p:nvSpPr>
        <p:spPr>
          <a:xfrm>
            <a:off x="1875726" y="139593"/>
            <a:ext cx="9023596"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2400" b="1" dirty="0" smtClean="0">
                <a:solidFill>
                  <a:schemeClr val="bg1"/>
                </a:solidFill>
                <a:latin typeface="Times New Roman" panose="02020603050405020304" pitchFamily="18" charset="0"/>
                <a:cs typeface="Times New Roman" panose="02020603050405020304" pitchFamily="18" charset="0"/>
              </a:rPr>
              <a:t>DÜNDEN BUGÜNE PSİKOSOSYAL DESTEK PROGRAMI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404256" y="1443232"/>
            <a:ext cx="9217479" cy="2446824"/>
          </a:xfrm>
          <a:prstGeom prst="rect">
            <a:avLst/>
          </a:prstGeom>
        </p:spPr>
        <p:txBody>
          <a:bodyPr wrap="square">
            <a:spAutoFit/>
          </a:bodyPr>
          <a:lstStyle/>
          <a:p>
            <a:pPr marL="285750" indent="-285750" algn="just">
              <a:lnSpc>
                <a:spcPct val="150000"/>
              </a:lnSpc>
              <a:spcBef>
                <a:spcPts val="0"/>
              </a:spcBef>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Mevcut programın zenginleştirilmesi ve kültürel bağlama daha duyarlı hale getirilmesi gereğinden yola çıkarak Millî Eğitim Bakanlığı ve UNICEF iş birliği ile 2001 yılında hazırlanan ve halen uygulanmakta olan psikososyal destek programlarının yenilenmesini ve yaygınlaştırılmasını sağlamak amacıyla Kasım 2017 tarihinde Psikososyal Destek Programlarının Yenilenmesi Projesi başlatılmıştır. </a:t>
            </a:r>
          </a:p>
          <a:p>
            <a:endParaRPr lang="tr-TR" dirty="0"/>
          </a:p>
        </p:txBody>
      </p:sp>
    </p:spTree>
    <p:extLst>
      <p:ext uri="{BB962C8B-B14F-4D97-AF65-F5344CB8AC3E}">
        <p14:creationId xmlns="" xmlns:p14="http://schemas.microsoft.com/office/powerpoint/2010/main" val="343867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1875726" y="139593"/>
            <a:ext cx="8706895"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2400" b="1" dirty="0" err="1">
                <a:solidFill>
                  <a:schemeClr val="bg1"/>
                </a:solidFill>
                <a:latin typeface="Times New Roman" panose="02020603050405020304" pitchFamily="18" charset="0"/>
                <a:cs typeface="Times New Roman" panose="02020603050405020304" pitchFamily="18" charset="0"/>
              </a:rPr>
              <a:t>KIsaca</a:t>
            </a:r>
            <a:r>
              <a:rPr lang="tr-TR" sz="2400" b="1" dirty="0">
                <a:solidFill>
                  <a:schemeClr val="bg1"/>
                </a:solidFill>
                <a:latin typeface="Times New Roman" panose="02020603050405020304" pitchFamily="18" charset="0"/>
                <a:cs typeface="Times New Roman" panose="02020603050405020304" pitchFamily="18" charset="0"/>
              </a:rPr>
              <a:t> SÜREÇ ÖZETİ</a:t>
            </a:r>
          </a:p>
        </p:txBody>
      </p:sp>
      <p:sp>
        <p:nvSpPr>
          <p:cNvPr id="6" name="Slayt Numarası Yer Tutucusu 3"/>
          <p:cNvSpPr>
            <a:spLocks noGrp="1"/>
          </p:cNvSpPr>
          <p:nvPr>
            <p:ph type="sldNum" sz="quarter" idx="12"/>
          </p:nvPr>
        </p:nvSpPr>
        <p:spPr bwMode="auto">
          <a:xfrm>
            <a:off x="8401050" y="6170613"/>
            <a:ext cx="503238" cy="503237"/>
          </a:xfrm>
          <a:noFill/>
          <a:ln>
            <a:round/>
            <a:headEnd/>
            <a:tailEnd/>
          </a:ln>
        </p:spPr>
        <p:txBody>
          <a:bodyPr/>
          <a:lstStyle/>
          <a:p>
            <a:fld id="{C209308F-EFFF-4E60-A6F7-81E4BD7DF3E5}" type="slidenum">
              <a:rPr lang="tr-TR" altLang="tr-TR" smtClean="0"/>
              <a:pPr/>
              <a:t>4</a:t>
            </a:fld>
            <a:endParaRPr lang="tr-TR" altLang="tr-TR" smtClean="0"/>
          </a:p>
        </p:txBody>
      </p:sp>
      <p:sp>
        <p:nvSpPr>
          <p:cNvPr id="7" name="Sağ Ok 6"/>
          <p:cNvSpPr/>
          <p:nvPr/>
        </p:nvSpPr>
        <p:spPr>
          <a:xfrm>
            <a:off x="1515514" y="1752208"/>
            <a:ext cx="1800200" cy="594628"/>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2</a:t>
            </a:r>
            <a:r>
              <a:rPr lang="tr-TR" b="1" dirty="0" smtClean="0">
                <a:solidFill>
                  <a:schemeClr val="tx1"/>
                </a:solidFill>
                <a:latin typeface="Times New Roman" panose="02020603050405020304" pitchFamily="18" charset="0"/>
                <a:cs typeface="Times New Roman" panose="02020603050405020304" pitchFamily="18" charset="0"/>
              </a:rPr>
              <a:t>.AŞAMA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4102306" y="1747687"/>
            <a:ext cx="6509945"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700" b="1" dirty="0">
                <a:latin typeface="Times New Roman" panose="02020603050405020304" pitchFamily="18" charset="0"/>
                <a:cs typeface="Times New Roman" panose="02020603050405020304" pitchFamily="18" charset="0"/>
              </a:rPr>
              <a:t> </a:t>
            </a:r>
            <a:r>
              <a:rPr lang="tr-TR" sz="1700" b="1" dirty="0" smtClean="0">
                <a:latin typeface="Times New Roman" panose="02020603050405020304" pitchFamily="18" charset="0"/>
                <a:cs typeface="Times New Roman" panose="02020603050405020304" pitchFamily="18" charset="0"/>
              </a:rPr>
              <a:t>   </a:t>
            </a:r>
            <a:r>
              <a:rPr lang="tr-TR" sz="1700" b="1" dirty="0" smtClean="0">
                <a:solidFill>
                  <a:schemeClr val="tx1"/>
                </a:solidFill>
                <a:latin typeface="Times New Roman" panose="02020603050405020304" pitchFamily="18" charset="0"/>
                <a:cs typeface="Times New Roman" panose="02020603050405020304" pitchFamily="18" charset="0"/>
              </a:rPr>
              <a:t>03 </a:t>
            </a:r>
            <a:r>
              <a:rPr lang="tr-TR" sz="1700" b="1" dirty="0">
                <a:solidFill>
                  <a:schemeClr val="tx1"/>
                </a:solidFill>
                <a:latin typeface="Times New Roman" panose="02020603050405020304" pitchFamily="18" charset="0"/>
                <a:cs typeface="Times New Roman" panose="02020603050405020304" pitchFamily="18" charset="0"/>
              </a:rPr>
              <a:t>KASIM 2017 </a:t>
            </a:r>
            <a:r>
              <a:rPr lang="tr-TR" sz="1700" b="1" dirty="0" smtClean="0">
                <a:solidFill>
                  <a:schemeClr val="tx1"/>
                </a:solidFill>
                <a:latin typeface="Times New Roman" panose="02020603050405020304" pitchFamily="18" charset="0"/>
                <a:cs typeface="Times New Roman" panose="02020603050405020304" pitchFamily="18" charset="0"/>
              </a:rPr>
              <a:t>– PLANLAMA TOPLANTISI - ANKARA</a:t>
            </a:r>
            <a:endParaRPr lang="tr-TR" sz="1700" b="1" dirty="0">
              <a:solidFill>
                <a:schemeClr val="tx1"/>
              </a:solidFill>
            </a:endParaRPr>
          </a:p>
        </p:txBody>
      </p:sp>
      <p:sp>
        <p:nvSpPr>
          <p:cNvPr id="9" name="Yuvarlatılmış Dikdörtgen 8"/>
          <p:cNvSpPr/>
          <p:nvPr/>
        </p:nvSpPr>
        <p:spPr>
          <a:xfrm>
            <a:off x="4124529" y="3824386"/>
            <a:ext cx="6497207"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smtClean="0">
                <a:solidFill>
                  <a:schemeClr val="tx1"/>
                </a:solidFill>
                <a:latin typeface="Times New Roman" panose="02020603050405020304" pitchFamily="18" charset="0"/>
                <a:cs typeface="Times New Roman" panose="02020603050405020304" pitchFamily="18" charset="0"/>
              </a:rPr>
              <a:t>08/12 OCAK 2018-</a:t>
            </a:r>
            <a:r>
              <a:rPr lang="tr-TR" b="1" dirty="0">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26/28 ŞUBAT 2018- İÇERİK HAZIRLAMA 3 ADET – İSTANBUL,ANKARA(2)</a:t>
            </a:r>
            <a:endParaRPr lang="tr-TR" b="1" dirty="0">
              <a:solidFill>
                <a:schemeClr val="tx1"/>
              </a:solidFill>
            </a:endParaRPr>
          </a:p>
        </p:txBody>
      </p:sp>
      <p:sp>
        <p:nvSpPr>
          <p:cNvPr id="10" name="Yuvarlatılmış Dikdörtgen 9"/>
          <p:cNvSpPr/>
          <p:nvPr/>
        </p:nvSpPr>
        <p:spPr>
          <a:xfrm>
            <a:off x="4123100" y="3078111"/>
            <a:ext cx="6498636"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0000"/>
                </a:solidFill>
                <a:latin typeface="Times New Roman" panose="02020603050405020304" pitchFamily="18" charset="0"/>
                <a:cs typeface="Times New Roman" panose="02020603050405020304" pitchFamily="18" charset="0"/>
              </a:rPr>
              <a:t>18-22 </a:t>
            </a:r>
            <a:r>
              <a:rPr lang="tr-TR" b="1" dirty="0" smtClean="0">
                <a:solidFill>
                  <a:srgbClr val="000000"/>
                </a:solidFill>
                <a:latin typeface="Times New Roman" panose="02020603050405020304" pitchFamily="18" charset="0"/>
                <a:cs typeface="Times New Roman" panose="02020603050405020304" pitchFamily="18" charset="0"/>
              </a:rPr>
              <a:t>ARALIK 2017 – MEVZUAT HAZIRLAMA - ANKARA</a:t>
            </a:r>
            <a:endParaRPr lang="tr-TR" dirty="0">
              <a:solidFill>
                <a:schemeClr val="tx1"/>
              </a:solidFill>
            </a:endParaRPr>
          </a:p>
        </p:txBody>
      </p:sp>
      <p:sp>
        <p:nvSpPr>
          <p:cNvPr id="11" name="Yuvarlatılmış Dikdörtgen 10"/>
          <p:cNvSpPr/>
          <p:nvPr/>
        </p:nvSpPr>
        <p:spPr>
          <a:xfrm>
            <a:off x="4123100" y="2404934"/>
            <a:ext cx="6498636"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smtClean="0">
                <a:solidFill>
                  <a:schemeClr val="tx1"/>
                </a:solidFill>
                <a:latin typeface="Times New Roman" pitchFamily="18" charset="0"/>
                <a:cs typeface="Times New Roman" pitchFamily="18" charset="0"/>
              </a:rPr>
              <a:t>   13/14 KASIM.2017 -04/05 ARALIK 2018 – ODAK GRUPLAR 7 ADET- </a:t>
            </a:r>
            <a:r>
              <a:rPr lang="tr-TR" sz="1400" b="1" dirty="0" smtClean="0">
                <a:solidFill>
                  <a:schemeClr val="tx1"/>
                </a:solidFill>
                <a:latin typeface="Times New Roman" pitchFamily="18" charset="0"/>
                <a:cs typeface="Times New Roman" pitchFamily="18" charset="0"/>
              </a:rPr>
              <a:t>DİYARBAKIR</a:t>
            </a:r>
            <a:r>
              <a:rPr lang="tr-TR" sz="1400" dirty="0" smtClean="0">
                <a:latin typeface="Times New Roman" panose="02020603050405020304" pitchFamily="18" charset="0"/>
                <a:cs typeface="Times New Roman" panose="02020603050405020304" pitchFamily="18" charset="0"/>
              </a:rPr>
              <a:t> </a:t>
            </a:r>
            <a:r>
              <a:rPr lang="tr-TR" sz="1400" dirty="0" smtClean="0">
                <a:solidFill>
                  <a:schemeClr val="tx1"/>
                </a:solidFill>
                <a:latin typeface="Times New Roman" panose="02020603050405020304" pitchFamily="18" charset="0"/>
                <a:cs typeface="Times New Roman" panose="02020603050405020304" pitchFamily="18" charset="0"/>
              </a:rPr>
              <a:t>,</a:t>
            </a:r>
            <a:r>
              <a:rPr lang="tr-TR" sz="1400" b="1" dirty="0" smtClean="0">
                <a:solidFill>
                  <a:schemeClr val="tx1"/>
                </a:solidFill>
                <a:latin typeface="Times New Roman" pitchFamily="18" charset="0"/>
                <a:cs typeface="Times New Roman" pitchFamily="18" charset="0"/>
              </a:rPr>
              <a:t>VAN, İSTANBUL, İZMİR, ANTALYA, SAMSUN, KONYA </a:t>
            </a:r>
            <a:endParaRPr lang="tr-TR" sz="1400" b="1" dirty="0">
              <a:solidFill>
                <a:schemeClr val="tx1"/>
              </a:solidFill>
              <a:latin typeface="Times New Roman" pitchFamily="18" charset="0"/>
              <a:cs typeface="Times New Roman" pitchFamily="18" charset="0"/>
            </a:endParaRPr>
          </a:p>
        </p:txBody>
      </p:sp>
      <p:sp>
        <p:nvSpPr>
          <p:cNvPr id="12" name="Sağ Ok 11"/>
          <p:cNvSpPr/>
          <p:nvPr/>
        </p:nvSpPr>
        <p:spPr>
          <a:xfrm>
            <a:off x="1495622" y="4505046"/>
            <a:ext cx="1872209" cy="6870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6.AŞAMA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3" name="Sağ Ok 12"/>
          <p:cNvSpPr/>
          <p:nvPr/>
        </p:nvSpPr>
        <p:spPr>
          <a:xfrm>
            <a:off x="1495622" y="2446546"/>
            <a:ext cx="1839983" cy="6315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3.AŞAMA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4" name="Sağ Ok 13"/>
          <p:cNvSpPr/>
          <p:nvPr/>
        </p:nvSpPr>
        <p:spPr>
          <a:xfrm>
            <a:off x="1470210" y="3762792"/>
            <a:ext cx="1890806" cy="6870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5.AŞAMA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5" name="Sağ Ok 14"/>
          <p:cNvSpPr/>
          <p:nvPr/>
        </p:nvSpPr>
        <p:spPr>
          <a:xfrm>
            <a:off x="1495622" y="3107258"/>
            <a:ext cx="1872209" cy="6870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4.AŞAMA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6" name="Yuvarlatılmış Dikdörtgen 15"/>
          <p:cNvSpPr/>
          <p:nvPr/>
        </p:nvSpPr>
        <p:spPr>
          <a:xfrm>
            <a:off x="4154343" y="4596430"/>
            <a:ext cx="6498635"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700" b="1" dirty="0" smtClean="0">
                <a:solidFill>
                  <a:schemeClr val="tx1"/>
                </a:solidFill>
                <a:latin typeface="Times New Roman" panose="02020603050405020304" pitchFamily="18" charset="0"/>
                <a:cs typeface="Times New Roman" panose="02020603050405020304" pitchFamily="18" charset="0"/>
              </a:rPr>
              <a:t>24-27 NİSAN 2018 - PİLOT UYGULAMA ÇALIŞTAYI - ANKARA</a:t>
            </a:r>
            <a:endParaRPr lang="tr-TR" sz="1700" b="1" dirty="0">
              <a:solidFill>
                <a:schemeClr val="tx1"/>
              </a:solidFill>
              <a:latin typeface="Times New Roman" panose="02020603050405020304" pitchFamily="18" charset="0"/>
              <a:cs typeface="Times New Roman" panose="02020603050405020304" pitchFamily="18" charset="0"/>
            </a:endParaRPr>
          </a:p>
        </p:txBody>
      </p:sp>
      <p:sp>
        <p:nvSpPr>
          <p:cNvPr id="17" name="Sağ Ok 16"/>
          <p:cNvSpPr/>
          <p:nvPr/>
        </p:nvSpPr>
        <p:spPr>
          <a:xfrm>
            <a:off x="1486774" y="5290329"/>
            <a:ext cx="1889904" cy="6870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7.AŞAMA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8" name="Yuvarlatılmış Dikdörtgen 17"/>
          <p:cNvSpPr/>
          <p:nvPr/>
        </p:nvSpPr>
        <p:spPr>
          <a:xfrm>
            <a:off x="4154344" y="5345830"/>
            <a:ext cx="6498635"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anose="02020603050405020304" pitchFamily="18" charset="0"/>
                <a:cs typeface="Times New Roman" panose="02020603050405020304" pitchFamily="18" charset="0"/>
              </a:rPr>
              <a:t>14-25 MAYIS 2018 – PİLOTLAMA - 26 İL</a:t>
            </a:r>
            <a:endParaRPr lang="tr-TR" sz="2000" b="1" dirty="0">
              <a:solidFill>
                <a:schemeClr val="tx1"/>
              </a:solidFill>
            </a:endParaRPr>
          </a:p>
        </p:txBody>
      </p:sp>
      <p:sp>
        <p:nvSpPr>
          <p:cNvPr id="19" name="Yuvarlatılmış Dikdörtgen 18"/>
          <p:cNvSpPr/>
          <p:nvPr/>
        </p:nvSpPr>
        <p:spPr>
          <a:xfrm>
            <a:off x="4154344" y="6048700"/>
            <a:ext cx="6498635"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anose="02020603050405020304" pitchFamily="18" charset="0"/>
                <a:cs typeface="Times New Roman" panose="02020603050405020304" pitchFamily="18" charset="0"/>
              </a:rPr>
              <a:t>26-30 HAZİRAN 2018– DEĞERLENDİRME ÇALIŞTAYI - ANTALYA</a:t>
            </a:r>
            <a:endParaRPr lang="tr-TR" sz="2000" b="1" dirty="0">
              <a:solidFill>
                <a:schemeClr val="tx1"/>
              </a:solidFill>
            </a:endParaRPr>
          </a:p>
        </p:txBody>
      </p:sp>
      <p:sp>
        <p:nvSpPr>
          <p:cNvPr id="20" name="Sağ Ok 19"/>
          <p:cNvSpPr/>
          <p:nvPr/>
        </p:nvSpPr>
        <p:spPr>
          <a:xfrm>
            <a:off x="1486774" y="5993200"/>
            <a:ext cx="1889904" cy="6870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8.AŞAMA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21" name="Yuvarlatılmış Dikdörtgen 20"/>
          <p:cNvSpPr/>
          <p:nvPr/>
        </p:nvSpPr>
        <p:spPr>
          <a:xfrm>
            <a:off x="4063191" y="999471"/>
            <a:ext cx="6519430"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15-19 AĞUSTOS 2016 - GENEL ÇALIŞTAY - İSTANBUL</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22" name="Sağ Ok 21"/>
          <p:cNvSpPr/>
          <p:nvPr/>
        </p:nvSpPr>
        <p:spPr>
          <a:xfrm>
            <a:off x="1515514" y="999471"/>
            <a:ext cx="1800200" cy="585234"/>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1.AŞAMA</a:t>
            </a:r>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3867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ayt Numarası Yer Tutucusu 3"/>
          <p:cNvSpPr>
            <a:spLocks noGrp="1"/>
          </p:cNvSpPr>
          <p:nvPr>
            <p:ph type="sldNum" sz="quarter" idx="12"/>
          </p:nvPr>
        </p:nvSpPr>
        <p:spPr bwMode="auto">
          <a:noFill/>
          <a:ln>
            <a:round/>
            <a:headEnd/>
            <a:tailEnd/>
          </a:ln>
        </p:spPr>
        <p:txBody>
          <a:bodyPr/>
          <a:lstStyle/>
          <a:p>
            <a:fld id="{C209308F-EFFF-4E60-A6F7-81E4BD7DF3E5}" type="slidenum">
              <a:rPr lang="tr-TR" altLang="tr-TR" smtClean="0"/>
              <a:pPr/>
              <a:t>5</a:t>
            </a:fld>
            <a:endParaRPr lang="tr-TR" altLang="tr-TR" smtClean="0"/>
          </a:p>
        </p:txBody>
      </p:sp>
      <p:sp>
        <p:nvSpPr>
          <p:cNvPr id="3" name="Yuvarlatılmış Dikdörtgen 2"/>
          <p:cNvSpPr/>
          <p:nvPr/>
        </p:nvSpPr>
        <p:spPr>
          <a:xfrm>
            <a:off x="3526970" y="1369892"/>
            <a:ext cx="7160079"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PSİKOSOSYAL DESTEK PROGRAMI </a:t>
            </a:r>
          </a:p>
          <a:p>
            <a:pPr algn="ctr"/>
            <a:r>
              <a:rPr lang="tr-TR" b="1" dirty="0" smtClean="0">
                <a:solidFill>
                  <a:schemeClr val="tx1"/>
                </a:solidFill>
                <a:latin typeface="Times New Roman" panose="02020603050405020304" pitchFamily="18" charset="0"/>
                <a:cs typeface="Times New Roman" panose="02020603050405020304" pitchFamily="18" charset="0"/>
              </a:rPr>
              <a:t>KİTAPLARININ BASIMI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5" name="Sağ Ok 4"/>
          <p:cNvSpPr/>
          <p:nvPr/>
        </p:nvSpPr>
        <p:spPr>
          <a:xfrm>
            <a:off x="1526722" y="1360722"/>
            <a:ext cx="1747158" cy="585234"/>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9.AŞAMA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9" name="Sağ Ok 8"/>
          <p:cNvSpPr/>
          <p:nvPr/>
        </p:nvSpPr>
        <p:spPr>
          <a:xfrm>
            <a:off x="1526722" y="2057528"/>
            <a:ext cx="1747158" cy="594628"/>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10.AŞAMA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3526970" y="2114305"/>
            <a:ext cx="7160079"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a:latin typeface="Times New Roman" panose="02020603050405020304" pitchFamily="18" charset="0"/>
                <a:cs typeface="Times New Roman" panose="02020603050405020304" pitchFamily="18" charset="0"/>
              </a:rPr>
              <a:t> </a:t>
            </a:r>
            <a:r>
              <a:rPr lang="tr-TR" sz="1700" b="1" dirty="0" smtClean="0">
                <a:latin typeface="Times New Roman" panose="02020603050405020304" pitchFamily="18" charset="0"/>
                <a:cs typeface="Times New Roman" panose="02020603050405020304" pitchFamily="18" charset="0"/>
              </a:rPr>
              <a:t>   </a:t>
            </a:r>
          </a:p>
          <a:p>
            <a:pPr algn="ctr"/>
            <a:r>
              <a:rPr lang="tr-TR" b="1" dirty="0" smtClean="0">
                <a:solidFill>
                  <a:schemeClr val="tx1"/>
                </a:solidFill>
                <a:latin typeface="Times New Roman" panose="02020603050405020304" pitchFamily="18" charset="0"/>
                <a:cs typeface="Times New Roman" panose="02020603050405020304" pitchFamily="18" charset="0"/>
              </a:rPr>
              <a:t>03-07 Aralık 2018 - PSİKOSOSYAL DESTEK PROGRAMI EĞİTİCİ EĞİTİMİ - ANKARA</a:t>
            </a:r>
          </a:p>
          <a:p>
            <a:pPr algn="ctr"/>
            <a:endParaRPr lang="tr-TR" b="1" dirty="0" smtClean="0">
              <a:solidFill>
                <a:schemeClr val="tx1"/>
              </a:solidFill>
              <a:latin typeface="Times New Roman" panose="02020603050405020304" pitchFamily="18" charset="0"/>
              <a:cs typeface="Times New Roman" panose="02020603050405020304" pitchFamily="18" charset="0"/>
            </a:endParaRPr>
          </a:p>
        </p:txBody>
      </p:sp>
      <p:sp>
        <p:nvSpPr>
          <p:cNvPr id="13" name="Yuvarlatılmış Dikdörtgen 12"/>
          <p:cNvSpPr/>
          <p:nvPr/>
        </p:nvSpPr>
        <p:spPr>
          <a:xfrm>
            <a:off x="3526970" y="2890632"/>
            <a:ext cx="7160079" cy="576064"/>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tx1"/>
              </a:solidFill>
              <a:latin typeface="Times New Roman" panose="02020603050405020304" pitchFamily="18" charset="0"/>
              <a:cs typeface="Times New Roman" panose="02020603050405020304" pitchFamily="18" charset="0"/>
            </a:endParaRPr>
          </a:p>
          <a:p>
            <a:pPr algn="ctr"/>
            <a:r>
              <a:rPr lang="tr-TR" b="1" dirty="0" smtClean="0">
                <a:solidFill>
                  <a:schemeClr val="tx1"/>
                </a:solidFill>
                <a:latin typeface="Times New Roman" panose="02020603050405020304" pitchFamily="18" charset="0"/>
                <a:cs typeface="Times New Roman" panose="02020603050405020304" pitchFamily="18" charset="0"/>
              </a:rPr>
              <a:t>21-25 Ocak 2019 - PSİKOSOSYAL DESTEK PROGRAMI EĞİTİCİ EĞİTİMİ - ANKARA</a:t>
            </a:r>
          </a:p>
          <a:p>
            <a:pPr algn="ctr"/>
            <a:endParaRPr lang="tr-TR" sz="1400" b="1" dirty="0">
              <a:solidFill>
                <a:schemeClr val="tx1"/>
              </a:solidFill>
              <a:latin typeface="Times New Roman" pitchFamily="18" charset="0"/>
              <a:cs typeface="Times New Roman" pitchFamily="18" charset="0"/>
            </a:endParaRPr>
          </a:p>
        </p:txBody>
      </p:sp>
      <p:sp>
        <p:nvSpPr>
          <p:cNvPr id="15" name="Sağ Ok 14"/>
          <p:cNvSpPr/>
          <p:nvPr/>
        </p:nvSpPr>
        <p:spPr>
          <a:xfrm>
            <a:off x="1526722" y="2890632"/>
            <a:ext cx="1747158" cy="6315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11.AŞAMA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24" name="Sağ Ok 14"/>
          <p:cNvSpPr/>
          <p:nvPr/>
        </p:nvSpPr>
        <p:spPr>
          <a:xfrm>
            <a:off x="1526722" y="3726560"/>
            <a:ext cx="1704965" cy="631565"/>
          </a:xfrm>
          <a:prstGeom prst="rightArrow">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anose="02020603050405020304" pitchFamily="18" charset="0"/>
                <a:cs typeface="Times New Roman" panose="02020603050405020304" pitchFamily="18" charset="0"/>
              </a:rPr>
              <a:t>12.AŞAMA</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25" name="Yuvarlatılmış Dikdörtgen 12"/>
          <p:cNvSpPr/>
          <p:nvPr/>
        </p:nvSpPr>
        <p:spPr>
          <a:xfrm>
            <a:off x="3526969" y="3649434"/>
            <a:ext cx="7160079" cy="785818"/>
          </a:xfrm>
          <a:prstGeom prst="roundRect">
            <a:avLst/>
          </a:prstGeom>
          <a:solidFill>
            <a:schemeClr val="accent1">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latin typeface="Times New Roman" pitchFamily="18" charset="0"/>
                <a:cs typeface="Times New Roman" pitchFamily="18" charset="0"/>
              </a:rPr>
              <a:t>08 MART 2019 - İLLERDEN GELEN MEB YÖNETİCİLERİNE VE DİĞER PAYDAŞLARLA PSİKOSOSYAL DESTEK PROGRAMI TANITIM VE BİLGİLENDİRME TOPLANTISI - ANKARA</a:t>
            </a:r>
            <a:endParaRPr lang="tr-TR" sz="1600" b="1" dirty="0">
              <a:solidFill>
                <a:schemeClr val="tx1"/>
              </a:solidFill>
              <a:latin typeface="Times New Roman" pitchFamily="18" charset="0"/>
              <a:cs typeface="Times New Roman" pitchFamily="18" charset="0"/>
            </a:endParaRPr>
          </a:p>
        </p:txBody>
      </p:sp>
      <p:sp>
        <p:nvSpPr>
          <p:cNvPr id="2" name="Dikdörtgen 1"/>
          <p:cNvSpPr/>
          <p:nvPr/>
        </p:nvSpPr>
        <p:spPr>
          <a:xfrm>
            <a:off x="3584122" y="250184"/>
            <a:ext cx="4580164" cy="461665"/>
          </a:xfrm>
          <a:prstGeom prst="rect">
            <a:avLst/>
          </a:prstGeom>
        </p:spPr>
        <p:txBody>
          <a:bodyPr wrap="square">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KISACA SÜREÇ </a:t>
            </a:r>
            <a:r>
              <a:rPr lang="tr-TR" sz="2400" b="1" dirty="0">
                <a:solidFill>
                  <a:schemeClr val="bg1"/>
                </a:solidFill>
                <a:latin typeface="Times New Roman" panose="02020603050405020304" pitchFamily="18" charset="0"/>
                <a:cs typeface="Times New Roman" panose="02020603050405020304" pitchFamily="18" charset="0"/>
              </a:rPr>
              <a:t>ÖZETİ</a:t>
            </a:r>
          </a:p>
        </p:txBody>
      </p:sp>
    </p:spTree>
    <p:extLst>
      <p:ext uri="{BB962C8B-B14F-4D97-AF65-F5344CB8AC3E}">
        <p14:creationId xmlns="" xmlns:p14="http://schemas.microsoft.com/office/powerpoint/2010/main" val="286567121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1875726" y="139593"/>
            <a:ext cx="8746010"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2400" b="1" dirty="0" smtClean="0">
                <a:solidFill>
                  <a:schemeClr val="bg1"/>
                </a:solidFill>
                <a:latin typeface="Times New Roman" panose="02020603050405020304" pitchFamily="18" charset="0"/>
                <a:cs typeface="Times New Roman" panose="02020603050405020304" pitchFamily="18" charset="0"/>
              </a:rPr>
              <a:t>ÇIKTILAR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404257" y="1249136"/>
            <a:ext cx="9217479" cy="2446824"/>
          </a:xfrm>
          <a:prstGeom prst="rect">
            <a:avLst/>
          </a:prstGeom>
        </p:spPr>
        <p:txBody>
          <a:bodyPr wrap="square">
            <a:spAutoFit/>
          </a:bodyPr>
          <a:lstStyle/>
          <a:p>
            <a:pPr marL="285750" indent="-285750" algn="just">
              <a:lnSpc>
                <a:spcPct val="150000"/>
              </a:lnSpc>
              <a:spcBef>
                <a:spcPts val="0"/>
              </a:spcBef>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Yürütülen çalışmalar sonucunda Psikososyal Önleyici Destek Programı ve Psikososyal Güçlendirici Destek Programı (göç, terör, cinsel istismar, intihar, ölüm-yas, doğal afet travmaları) ve Psikososyal Destek Programı Uygulama Kılavuzu kitapları hazırlanarak basımı gerçekleştirilmiştir. Ayrıca Psikososyal Koruma, Önleme ve Krize Müdahale Hizmetleri Yönergesi hazırlanarak onaylanmıştır.</a:t>
            </a:r>
          </a:p>
          <a:p>
            <a:endParaRPr lang="tr-TR" dirty="0"/>
          </a:p>
        </p:txBody>
      </p:sp>
    </p:spTree>
    <p:extLst>
      <p:ext uri="{BB962C8B-B14F-4D97-AF65-F5344CB8AC3E}">
        <p14:creationId xmlns="" xmlns:p14="http://schemas.microsoft.com/office/powerpoint/2010/main" val="343867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1875726" y="155842"/>
            <a:ext cx="8746010"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2400" b="1" dirty="0" smtClean="0">
                <a:solidFill>
                  <a:schemeClr val="bg1"/>
                </a:solidFill>
                <a:latin typeface="Times New Roman" panose="02020603050405020304" pitchFamily="18" charset="0"/>
                <a:cs typeface="Times New Roman" panose="02020603050405020304" pitchFamily="18" charset="0"/>
              </a:rPr>
              <a:t>ÇIKTILAR</a:t>
            </a:r>
            <a:endParaRPr lang="tr-TR"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Diyagram 5"/>
          <p:cNvGraphicFramePr/>
          <p:nvPr>
            <p:extLst>
              <p:ext uri="{D42A27DB-BD31-4B8C-83A1-F6EECF244321}">
                <p14:modId xmlns="" xmlns:p14="http://schemas.microsoft.com/office/powerpoint/2010/main" val="179653727"/>
              </p:ext>
            </p:extLst>
          </p:nvPr>
        </p:nvGraphicFramePr>
        <p:xfrm>
          <a:off x="1387929" y="881425"/>
          <a:ext cx="9233807"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şlık 1"/>
          <p:cNvSpPr txBox="1">
            <a:spLocks/>
          </p:cNvSpPr>
          <p:nvPr/>
        </p:nvSpPr>
        <p:spPr>
          <a:xfrm>
            <a:off x="1387929" y="5674179"/>
            <a:ext cx="9233807" cy="1013767"/>
          </a:xfrm>
          <a:prstGeom prst="rect">
            <a:avLst/>
          </a:prstGeom>
          <a:solidFill>
            <a:schemeClr val="accent2">
              <a:lumMod val="60000"/>
              <a:lumOff val="40000"/>
            </a:schemeClr>
          </a:solidFill>
          <a:ln>
            <a:solidFill>
              <a:schemeClr val="accent6">
                <a:lumMod val="50000"/>
              </a:schemeClr>
            </a:solidFill>
          </a:ln>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3200" i="1" cap="none" dirty="0" smtClean="0">
                <a:latin typeface="Times New Roman" panose="02020603050405020304" pitchFamily="18" charset="0"/>
                <a:cs typeface="Times New Roman" panose="02020603050405020304" pitchFamily="18" charset="0"/>
              </a:rPr>
              <a:t>Ayrıca Psikososyal Destek Programı Yönergesi Hazırlanmıştır</a:t>
            </a:r>
            <a:r>
              <a:rPr lang="tr-TR" sz="3200" cap="none" dirty="0" smtClean="0">
                <a:latin typeface="Times New Roman" panose="02020603050405020304" pitchFamily="18" charset="0"/>
                <a:cs typeface="Times New Roman" panose="02020603050405020304" pitchFamily="18" charset="0"/>
              </a:rPr>
              <a:t>.</a:t>
            </a:r>
            <a:endParaRPr lang="tr-TR"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386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12"/>
          <p:cNvSpPr txBox="1">
            <a:spLocks/>
          </p:cNvSpPr>
          <p:nvPr/>
        </p:nvSpPr>
        <p:spPr>
          <a:xfrm>
            <a:off x="1363436" y="1169715"/>
            <a:ext cx="9258300" cy="672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b="1" u="sng" dirty="0" smtClean="0">
                <a:latin typeface="Times New Roman" panose="02020603050405020304" pitchFamily="18" charset="0"/>
                <a:cs typeface="Times New Roman" panose="02020603050405020304" pitchFamily="18" charset="0"/>
              </a:rPr>
              <a:t>Psikososyal Önleyici Destek Programı Kitabı</a:t>
            </a:r>
            <a:r>
              <a:rPr lang="tr-TR" sz="24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Önleyici kitapta, tüm travma türlerine yönelik </a:t>
            </a:r>
            <a:r>
              <a:rPr lang="tr-TR" sz="1800" b="1" dirty="0">
                <a:latin typeface="Times New Roman" panose="02020603050405020304" pitchFamily="18" charset="0"/>
                <a:cs typeface="Times New Roman" panose="02020603050405020304" pitchFamily="18" charset="0"/>
              </a:rPr>
              <a:t>teorik bölüm </a:t>
            </a:r>
            <a:r>
              <a:rPr lang="tr-TR" sz="1800" dirty="0">
                <a:latin typeface="Times New Roman" panose="02020603050405020304" pitchFamily="18" charset="0"/>
                <a:cs typeface="Times New Roman" panose="02020603050405020304" pitchFamily="18" charset="0"/>
              </a:rPr>
              <a:t>ve    </a:t>
            </a:r>
            <a:r>
              <a:rPr lang="tr-TR" sz="1800" b="1" dirty="0" smtClean="0">
                <a:latin typeface="Times New Roman" panose="02020603050405020304" pitchFamily="18" charset="0"/>
                <a:cs typeface="Times New Roman" panose="02020603050405020304" pitchFamily="18" charset="0"/>
              </a:rPr>
              <a:t>etkinlikler</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yer almaktadır. </a:t>
            </a:r>
          </a:p>
          <a:p>
            <a:pPr marL="285750" indent="-285750" algn="just">
              <a:lnSpc>
                <a:spcPct val="150000"/>
              </a:lnSpc>
              <a:spcBef>
                <a:spcPts val="0"/>
              </a:spcBef>
              <a:buFont typeface="Wingdings" panose="05000000000000000000" pitchFamily="2" charset="2"/>
              <a:buChar char="ü"/>
            </a:pPr>
            <a:r>
              <a:rPr lang="tr-TR" sz="1800" b="1" dirty="0" smtClean="0">
                <a:latin typeface="Times New Roman" panose="02020603050405020304" pitchFamily="18" charset="0"/>
                <a:cs typeface="Times New Roman" panose="02020603050405020304" pitchFamily="18" charset="0"/>
              </a:rPr>
              <a:t>Önleyici </a:t>
            </a:r>
            <a:r>
              <a:rPr lang="tr-TR" sz="1800" b="1" dirty="0">
                <a:latin typeface="Times New Roman" panose="02020603050405020304" pitchFamily="18" charset="0"/>
                <a:cs typeface="Times New Roman" panose="02020603050405020304" pitchFamily="18" charset="0"/>
              </a:rPr>
              <a:t>etkinlikler; </a:t>
            </a:r>
            <a:r>
              <a:rPr lang="tr-TR" sz="1800" dirty="0">
                <a:latin typeface="Times New Roman" panose="02020603050405020304" pitchFamily="18" charset="0"/>
                <a:cs typeface="Times New Roman" panose="02020603050405020304" pitchFamily="18" charset="0"/>
              </a:rPr>
              <a:t>olaydan önce bireylerin olaya karşı hazır bulunuşluk düzeylerini artırmaya yönelik, baş etme becerilerini geliştirici, olayın bireyler üzerinde oluşturabileceği zararı azaltmayı hedefleyen etkinliklerdir. </a:t>
            </a:r>
          </a:p>
          <a:p>
            <a:pPr marL="0" indent="0" algn="just">
              <a:lnSpc>
                <a:spcPct val="150000"/>
              </a:lnSpc>
              <a:spcBef>
                <a:spcPts val="0"/>
              </a:spcBef>
              <a:buNone/>
            </a:pPr>
            <a:r>
              <a:rPr lang="tr-TR" sz="1800" b="1" dirty="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Kitapta</a:t>
            </a:r>
            <a:r>
              <a:rPr lang="tr-TR" sz="1800" dirty="0">
                <a:latin typeface="Times New Roman" panose="02020603050405020304" pitchFamily="18" charset="0"/>
                <a:cs typeface="Times New Roman" panose="02020603050405020304" pitchFamily="18" charset="0"/>
              </a:rPr>
              <a:t>:</a:t>
            </a:r>
          </a:p>
          <a:p>
            <a:pPr marL="285750" indent="-285750" algn="just">
              <a:lnSpc>
                <a:spcPct val="15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 17 adet etkinlik (öğrenci-öğretmen-veli)</a:t>
            </a:r>
          </a:p>
          <a:p>
            <a:pPr marL="285750" indent="-285750" algn="just">
              <a:lnSpc>
                <a:spcPct val="15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 11 adet </a:t>
            </a:r>
            <a:r>
              <a:rPr lang="tr-TR" sz="1800" b="1" dirty="0">
                <a:latin typeface="Times New Roman" panose="02020603050405020304" pitchFamily="18" charset="0"/>
                <a:cs typeface="Times New Roman" panose="02020603050405020304" pitchFamily="18" charset="0"/>
              </a:rPr>
              <a:t>özel eğitim </a:t>
            </a:r>
            <a:r>
              <a:rPr lang="tr-TR" sz="1800" dirty="0">
                <a:latin typeface="Times New Roman" panose="02020603050405020304" pitchFamily="18" charset="0"/>
                <a:cs typeface="Times New Roman" panose="02020603050405020304" pitchFamily="18" charset="0"/>
              </a:rPr>
              <a:t>etkinliği (öğrenci-veli) </a:t>
            </a:r>
          </a:p>
          <a:p>
            <a:pPr marL="285750" indent="-285750" algn="just">
              <a:lnSpc>
                <a:spcPct val="15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 13 adet </a:t>
            </a:r>
            <a:r>
              <a:rPr lang="tr-TR" sz="1800" b="1" dirty="0">
                <a:latin typeface="Times New Roman" panose="02020603050405020304" pitchFamily="18" charset="0"/>
                <a:cs typeface="Times New Roman" panose="02020603050405020304" pitchFamily="18" charset="0"/>
              </a:rPr>
              <a:t>ısınma etkinliği </a:t>
            </a:r>
            <a:r>
              <a:rPr lang="tr-TR" sz="1800" dirty="0">
                <a:latin typeface="Times New Roman" panose="02020603050405020304" pitchFamily="18" charset="0"/>
                <a:cs typeface="Times New Roman" panose="02020603050405020304" pitchFamily="18" charset="0"/>
              </a:rPr>
              <a:t>olmak üzere toplam 41 adet etkinlik</a:t>
            </a:r>
          </a:p>
          <a:p>
            <a:pPr marL="0" indent="0" algn="just">
              <a:lnSpc>
                <a:spcPct val="15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yer </a:t>
            </a:r>
            <a:r>
              <a:rPr lang="tr-TR" sz="1800" dirty="0">
                <a:latin typeface="Times New Roman" panose="02020603050405020304" pitchFamily="18" charset="0"/>
                <a:cs typeface="Times New Roman" panose="02020603050405020304" pitchFamily="18" charset="0"/>
              </a:rPr>
              <a:t>almaktadır. </a:t>
            </a:r>
          </a:p>
          <a:p>
            <a:pPr>
              <a:buFont typeface="Wingdings" panose="05000000000000000000" pitchFamily="2" charset="2"/>
              <a:buChar char="ü"/>
            </a:pPr>
            <a:endParaRPr lang="tr-TR" dirty="0"/>
          </a:p>
        </p:txBody>
      </p:sp>
      <p:sp>
        <p:nvSpPr>
          <p:cNvPr id="5" name="Dikdörtgen 4"/>
          <p:cNvSpPr/>
          <p:nvPr/>
        </p:nvSpPr>
        <p:spPr>
          <a:xfrm>
            <a:off x="1825302" y="36064"/>
            <a:ext cx="8352064" cy="830997"/>
          </a:xfrm>
          <a:prstGeom prst="rect">
            <a:avLst/>
          </a:prstGeom>
        </p:spPr>
        <p:txBody>
          <a:bodyPr wrap="square">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HAZIRLANAN YENİ PSİKOSOSYAL </a:t>
            </a:r>
          </a:p>
          <a:p>
            <a:pPr algn="ctr"/>
            <a:r>
              <a:rPr lang="tr-TR" sz="2400" b="1" dirty="0" smtClean="0">
                <a:solidFill>
                  <a:schemeClr val="bg1"/>
                </a:solidFill>
                <a:latin typeface="Times New Roman" panose="02020603050405020304" pitchFamily="18" charset="0"/>
                <a:cs typeface="Times New Roman" panose="02020603050405020304" pitchFamily="18" charset="0"/>
              </a:rPr>
              <a:t>DESTEK PROGRAMI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57311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83872" y="1723188"/>
            <a:ext cx="8866414" cy="4247317"/>
          </a:xfrm>
          <a:prstGeom prst="rect">
            <a:avLst/>
          </a:prstGeom>
        </p:spPr>
        <p:txBody>
          <a:bodyPr wrap="square">
            <a:spAutoFit/>
          </a:bodyPr>
          <a:lstStyle/>
          <a:p>
            <a:pPr marL="285750" indent="-285750" algn="just">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Güçlendirici kitap</a:t>
            </a:r>
            <a:r>
              <a:rPr lang="tr-TR" dirty="0">
                <a:latin typeface="Times New Roman" panose="02020603050405020304" pitchFamily="18" charset="0"/>
                <a:cs typeface="Times New Roman" panose="02020603050405020304" pitchFamily="18" charset="0"/>
              </a:rPr>
              <a:t>, 6 farklı travma türüne yönelik </a:t>
            </a:r>
            <a:r>
              <a:rPr lang="tr-TR" b="1" dirty="0">
                <a:latin typeface="Times New Roman" panose="02020603050405020304" pitchFamily="18" charset="0"/>
                <a:cs typeface="Times New Roman" panose="02020603050405020304" pitchFamily="18" charset="0"/>
              </a:rPr>
              <a:t>6 ayrı kitap </a:t>
            </a:r>
            <a:r>
              <a:rPr lang="tr-TR" dirty="0">
                <a:latin typeface="Times New Roman" panose="02020603050405020304" pitchFamily="18" charset="0"/>
                <a:cs typeface="Times New Roman" panose="02020603050405020304" pitchFamily="18" charset="0"/>
              </a:rPr>
              <a:t>biçiminde oluşturulmuştur. Oluşturulan kitaplarda yer alan travma türleri; </a:t>
            </a:r>
            <a:r>
              <a:rPr lang="tr-TR" b="1" dirty="0">
                <a:latin typeface="Times New Roman" panose="02020603050405020304" pitchFamily="18" charset="0"/>
                <a:cs typeface="Times New Roman" panose="02020603050405020304" pitchFamily="18" charset="0"/>
              </a:rPr>
              <a:t>Doğal Afet, Ölüm-Yas, </a:t>
            </a:r>
            <a:r>
              <a:rPr lang="tr-TR" b="1" dirty="0" smtClean="0">
                <a:latin typeface="Times New Roman" panose="02020603050405020304" pitchFamily="18" charset="0"/>
                <a:cs typeface="Times New Roman" panose="02020603050405020304" pitchFamily="18" charset="0"/>
              </a:rPr>
              <a:t>İntihar, </a:t>
            </a:r>
            <a:r>
              <a:rPr lang="tr-TR" b="1" dirty="0">
                <a:latin typeface="Times New Roman" panose="02020603050405020304" pitchFamily="18" charset="0"/>
                <a:cs typeface="Times New Roman" panose="02020603050405020304" pitchFamily="18" charset="0"/>
              </a:rPr>
              <a:t>Cinsel İstismar, Terör, Göç’tür. </a:t>
            </a:r>
          </a:p>
          <a:p>
            <a:pPr algn="just"/>
            <a:endParaRPr lang="tr-T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Bu kitapların her birinde ilgili travma türüne yönelik </a:t>
            </a:r>
            <a:r>
              <a:rPr lang="tr-TR" b="1" dirty="0">
                <a:latin typeface="Times New Roman" panose="02020603050405020304" pitchFamily="18" charset="0"/>
                <a:cs typeface="Times New Roman" panose="02020603050405020304" pitchFamily="18" charset="0"/>
              </a:rPr>
              <a:t>teorik bölüm ile önleyici ve güçlendirici etkinlikler</a:t>
            </a:r>
            <a:r>
              <a:rPr lang="tr-TR" dirty="0">
                <a:latin typeface="Times New Roman" panose="02020603050405020304" pitchFamily="18" charset="0"/>
                <a:cs typeface="Times New Roman" panose="02020603050405020304" pitchFamily="18" charset="0"/>
              </a:rPr>
              <a:t> yer almaktadır. Önleyici kitapta yer alan etkinliklere ek olarak güçlendirici kitaplarda da </a:t>
            </a:r>
            <a:r>
              <a:rPr lang="tr-TR" b="1" dirty="0">
                <a:latin typeface="Times New Roman" panose="02020603050405020304" pitchFamily="18" charset="0"/>
                <a:cs typeface="Times New Roman" panose="02020603050405020304" pitchFamily="18" charset="0"/>
              </a:rPr>
              <a:t>önleyici etkinliklere yer </a:t>
            </a:r>
            <a:r>
              <a:rPr lang="tr-TR" dirty="0">
                <a:latin typeface="Times New Roman" panose="02020603050405020304" pitchFamily="18" charset="0"/>
                <a:cs typeface="Times New Roman" panose="02020603050405020304" pitchFamily="18" charset="0"/>
              </a:rPr>
              <a:t>verilmiştir. Bu etkinlikler, uygulayıcının görev yerindeki </a:t>
            </a:r>
            <a:r>
              <a:rPr lang="tr-TR" b="1" dirty="0">
                <a:latin typeface="Times New Roman" panose="02020603050405020304" pitchFamily="18" charset="0"/>
                <a:cs typeface="Times New Roman" panose="02020603050405020304" pitchFamily="18" charset="0"/>
              </a:rPr>
              <a:t>bölgesel özellikler </a:t>
            </a:r>
            <a:r>
              <a:rPr lang="tr-TR" dirty="0">
                <a:latin typeface="Times New Roman" panose="02020603050405020304" pitchFamily="18" charset="0"/>
                <a:cs typeface="Times New Roman" panose="02020603050405020304" pitchFamily="18" charset="0"/>
              </a:rPr>
              <a:t>dinamikler göz önünde bulundurularak uygulanması için oluşturulmuştur. </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Güçlendirici etkinlikler ise; </a:t>
            </a:r>
            <a:r>
              <a:rPr lang="tr-TR" dirty="0">
                <a:latin typeface="Times New Roman" panose="02020603050405020304" pitchFamily="18" charset="0"/>
                <a:cs typeface="Times New Roman" panose="02020603050405020304" pitchFamily="18" charset="0"/>
              </a:rPr>
              <a:t>kişilerin duygularını ifade etmelerini, </a:t>
            </a:r>
            <a:r>
              <a:rPr lang="tr-TR" dirty="0" err="1">
                <a:latin typeface="Times New Roman" panose="02020603050405020304" pitchFamily="18" charset="0"/>
                <a:cs typeface="Times New Roman" panose="02020603050405020304" pitchFamily="18" charset="0"/>
              </a:rPr>
              <a:t>travmatik</a:t>
            </a:r>
            <a:r>
              <a:rPr lang="tr-TR" dirty="0">
                <a:latin typeface="Times New Roman" panose="02020603050405020304" pitchFamily="18" charset="0"/>
                <a:cs typeface="Times New Roman" panose="02020603050405020304" pitchFamily="18" charset="0"/>
              </a:rPr>
              <a:t> olay sonrası oluşabilecek stres tepkilerini anlamlandırmalarını, normalleştirmelerini, olumlu başa çıkma yöntemlerini kullanmalarını sağlamaya yönelik oluşturulan etkinliklerdir.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Her kitapta 13 Adet ısınma etkinliği yer almaktadır.</a:t>
            </a:r>
          </a:p>
        </p:txBody>
      </p:sp>
      <p:sp>
        <p:nvSpPr>
          <p:cNvPr id="4" name="Dikdörtgen 3"/>
          <p:cNvSpPr/>
          <p:nvPr/>
        </p:nvSpPr>
        <p:spPr>
          <a:xfrm>
            <a:off x="1475030" y="1078320"/>
            <a:ext cx="7902997" cy="424732"/>
          </a:xfrm>
          <a:prstGeom prst="rect">
            <a:avLst/>
          </a:prstGeom>
        </p:spPr>
        <p:txBody>
          <a:bodyPr wrap="none">
            <a:spAutoFit/>
          </a:bodyPr>
          <a:lstStyle/>
          <a:p>
            <a:pPr lvl="0" algn="ctr" defTabSz="711200">
              <a:lnSpc>
                <a:spcPct val="90000"/>
              </a:lnSpc>
              <a:spcBef>
                <a:spcPct val="0"/>
              </a:spcBef>
              <a:spcAft>
                <a:spcPct val="35000"/>
              </a:spcAft>
            </a:pPr>
            <a:r>
              <a:rPr lang="tr-TR" sz="2400" b="1" u="sng" dirty="0">
                <a:latin typeface="Times New Roman" panose="02020603050405020304" pitchFamily="18" charset="0"/>
                <a:cs typeface="Times New Roman" panose="02020603050405020304" pitchFamily="18" charset="0"/>
              </a:rPr>
              <a:t>Psikososyal  Güçlendirici Destek Programı Kitabı (6 Adet) </a:t>
            </a:r>
          </a:p>
        </p:txBody>
      </p:sp>
      <p:sp>
        <p:nvSpPr>
          <p:cNvPr id="5" name="Dikdörtgen 4"/>
          <p:cNvSpPr/>
          <p:nvPr/>
        </p:nvSpPr>
        <p:spPr>
          <a:xfrm>
            <a:off x="3048000" y="19735"/>
            <a:ext cx="6096000" cy="830997"/>
          </a:xfrm>
          <a:prstGeom prst="rect">
            <a:avLst/>
          </a:prstGeom>
        </p:spPr>
        <p:txBody>
          <a:bodyPr>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HAZIRLANAN YENİ PSİKOSOSYAL </a:t>
            </a:r>
          </a:p>
          <a:p>
            <a:pPr algn="ctr"/>
            <a:r>
              <a:rPr lang="tr-TR" sz="2400" b="1" dirty="0">
                <a:solidFill>
                  <a:schemeClr val="bg1"/>
                </a:solidFill>
                <a:latin typeface="Times New Roman" panose="02020603050405020304" pitchFamily="18" charset="0"/>
                <a:cs typeface="Times New Roman" panose="02020603050405020304" pitchFamily="18" charset="0"/>
              </a:rPr>
              <a:t>DESTEK PROGRAMI</a:t>
            </a:r>
          </a:p>
        </p:txBody>
      </p:sp>
    </p:spTree>
    <p:extLst>
      <p:ext uri="{BB962C8B-B14F-4D97-AF65-F5344CB8AC3E}">
        <p14:creationId xmlns="" xmlns:p14="http://schemas.microsoft.com/office/powerpoint/2010/main" val="290724393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1035</Words>
  <Application>Microsoft Office PowerPoint</Application>
  <PresentationFormat>Özel</PresentationFormat>
  <Paragraphs>190</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OZKAN</dc:creator>
  <cp:lastModifiedBy>Seyma BOYUK</cp:lastModifiedBy>
  <cp:revision>11</cp:revision>
  <dcterms:created xsi:type="dcterms:W3CDTF">2019-04-11T07:11:46Z</dcterms:created>
  <dcterms:modified xsi:type="dcterms:W3CDTF">2019-04-11T10:48:23Z</dcterms:modified>
</cp:coreProperties>
</file>