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2"/>
  </p:notesMasterIdLst>
  <p:sldIdLst>
    <p:sldId id="256" r:id="rId3"/>
    <p:sldId id="292" r:id="rId4"/>
    <p:sldId id="294" r:id="rId5"/>
    <p:sldId id="295" r:id="rId6"/>
    <p:sldId id="299" r:id="rId7"/>
    <p:sldId id="257" r:id="rId8"/>
    <p:sldId id="293" r:id="rId9"/>
    <p:sldId id="264" r:id="rId10"/>
    <p:sldId id="296" r:id="rId11"/>
    <p:sldId id="297" r:id="rId12"/>
    <p:sldId id="298" r:id="rId13"/>
    <p:sldId id="258" r:id="rId14"/>
    <p:sldId id="262" r:id="rId15"/>
    <p:sldId id="263" r:id="rId16"/>
    <p:sldId id="300" r:id="rId17"/>
    <p:sldId id="260" r:id="rId18"/>
    <p:sldId id="301" r:id="rId19"/>
    <p:sldId id="265" r:id="rId20"/>
    <p:sldId id="266" r:id="rId21"/>
    <p:sldId id="267" r:id="rId22"/>
    <p:sldId id="268" r:id="rId23"/>
    <p:sldId id="269" r:id="rId24"/>
    <p:sldId id="270" r:id="rId25"/>
    <p:sldId id="271" r:id="rId26"/>
    <p:sldId id="272" r:id="rId27"/>
    <p:sldId id="275" r:id="rId28"/>
    <p:sldId id="277" r:id="rId29"/>
    <p:sldId id="279" r:id="rId30"/>
    <p:sldId id="280" r:id="rId31"/>
    <p:sldId id="281" r:id="rId32"/>
    <p:sldId id="282" r:id="rId33"/>
    <p:sldId id="283" r:id="rId34"/>
    <p:sldId id="284" r:id="rId35"/>
    <p:sldId id="285" r:id="rId36"/>
    <p:sldId id="286" r:id="rId37"/>
    <p:sldId id="288" r:id="rId38"/>
    <p:sldId id="289" r:id="rId39"/>
    <p:sldId id="291" r:id="rId40"/>
    <p:sldId id="302" r:id="rId41"/>
  </p:sldIdLst>
  <p:sldSz cx="9144000" cy="6858000" type="screen4x3"/>
  <p:notesSz cx="679132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varScale="1">
        <p:scale>
          <a:sx n="64" d="100"/>
          <a:sy n="64" d="100"/>
        </p:scale>
        <p:origin x="-1282"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2908" cy="493633"/>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6846" y="0"/>
            <a:ext cx="2942908" cy="493633"/>
          </a:xfrm>
          <a:prstGeom prst="rect">
            <a:avLst/>
          </a:prstGeom>
        </p:spPr>
        <p:txBody>
          <a:bodyPr vert="horz" lIns="91440" tIns="45720" rIns="91440" bIns="45720" rtlCol="0"/>
          <a:lstStyle>
            <a:lvl1pPr algn="r">
              <a:defRPr sz="1200"/>
            </a:lvl1pPr>
          </a:lstStyle>
          <a:p>
            <a:fld id="{CFCB2D9B-4281-48C1-8797-169037008E71}" type="datetimeFigureOut">
              <a:rPr lang="tr-TR" smtClean="0"/>
              <a:pPr/>
              <a:t>20.01.2019</a:t>
            </a:fld>
            <a:endParaRPr lang="tr-TR"/>
          </a:p>
        </p:txBody>
      </p:sp>
      <p:sp>
        <p:nvSpPr>
          <p:cNvPr id="4" name="Slayt Görüntüsü Yer Tutucusu 3"/>
          <p:cNvSpPr>
            <a:spLocks noGrp="1" noRot="1" noChangeAspect="1"/>
          </p:cNvSpPr>
          <p:nvPr>
            <p:ph type="sldImg" idx="2"/>
          </p:nvPr>
        </p:nvSpPr>
        <p:spPr>
          <a:xfrm>
            <a:off x="927100" y="739775"/>
            <a:ext cx="4937125"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133" y="4689515"/>
            <a:ext cx="5433060" cy="4442698"/>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7316"/>
            <a:ext cx="2942908" cy="493633"/>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6846" y="9377316"/>
            <a:ext cx="2942908" cy="493633"/>
          </a:xfrm>
          <a:prstGeom prst="rect">
            <a:avLst/>
          </a:prstGeom>
        </p:spPr>
        <p:txBody>
          <a:bodyPr vert="horz" lIns="91440" tIns="45720" rIns="91440" bIns="45720" rtlCol="0" anchor="b"/>
          <a:lstStyle>
            <a:lvl1pPr algn="r">
              <a:defRPr sz="1200"/>
            </a:lvl1pPr>
          </a:lstStyle>
          <a:p>
            <a:fld id="{8E6C6AA8-DE9D-484D-B64C-E32F1913BB30}" type="slidenum">
              <a:rPr lang="tr-TR" smtClean="0"/>
              <a:pPr/>
              <a:t>‹#›</a:t>
            </a:fld>
            <a:endParaRPr lang="tr-TR"/>
          </a:p>
        </p:txBody>
      </p:sp>
    </p:spTree>
    <p:extLst>
      <p:ext uri="{BB962C8B-B14F-4D97-AF65-F5344CB8AC3E}">
        <p14:creationId xmlns:p14="http://schemas.microsoft.com/office/powerpoint/2010/main" xmlns="" val="100509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Tree>
    <p:extLst>
      <p:ext uri="{BB962C8B-B14F-4D97-AF65-F5344CB8AC3E}">
        <p14:creationId xmlns:p14="http://schemas.microsoft.com/office/powerpoint/2010/main" xmlns="" val="744835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E6C6AA8-DE9D-484D-B64C-E32F1913BB30}" type="slidenum">
              <a:rPr lang="tr-TR" smtClean="0"/>
              <a:pPr/>
              <a:t>7</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E6C6AA8-DE9D-484D-B64C-E32F1913BB30}" type="slidenum">
              <a:rPr lang="tr-TR" smtClean="0"/>
              <a:pPr/>
              <a:t>12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083C989C-6B0E-4394-9A16-5E67522BA926}" type="datetime1">
              <a:rPr lang="tr-TR"/>
              <a:pPr>
                <a:defRPr/>
              </a:pPr>
              <a:t>20.01.2019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F4C1838-B689-425E-A939-C46991E45278}" type="slidenum">
              <a:rPr lang="tr-TR" altLang="tr-TR"/>
              <a:pPr>
                <a:defRPr/>
              </a:pPr>
              <a:t>‹#›</a:t>
            </a:fld>
            <a:endParaRPr lang="tr-TR" altLang="tr-TR"/>
          </a:p>
        </p:txBody>
      </p:sp>
    </p:spTree>
    <p:extLst>
      <p:ext uri="{BB962C8B-B14F-4D97-AF65-F5344CB8AC3E}">
        <p14:creationId xmlns:p14="http://schemas.microsoft.com/office/powerpoint/2010/main" xmlns="" val="3833171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tr-TR" smtClean="0"/>
              <a:t>Asıl alt başlık stilini düzenlemek için tıklatın</a:t>
            </a:r>
            <a:endParaRPr lang="en-US" dirty="0"/>
          </a:p>
        </p:txBody>
      </p:sp>
      <p:sp>
        <p:nvSpPr>
          <p:cNvPr id="6" name="Date Placeholder 3"/>
          <p:cNvSpPr>
            <a:spLocks noGrp="1"/>
          </p:cNvSpPr>
          <p:nvPr>
            <p:ph type="dt" sz="half" idx="10"/>
          </p:nvPr>
        </p:nvSpPr>
        <p:spPr/>
        <p:txBody>
          <a:bodyPr/>
          <a:lstStyle>
            <a:lvl1pPr>
              <a:defRPr/>
            </a:lvl1pPr>
          </a:lstStyle>
          <a:p>
            <a:pPr>
              <a:defRPr/>
            </a:pPr>
            <a:fld id="{4ED6C8D7-76F7-4363-8DB7-46B64BB48087}" type="datetime1">
              <a:rPr lang="tr-TR"/>
              <a:pPr>
                <a:defRPr/>
              </a:pPr>
              <a:t>20.01.2019</a:t>
            </a:fld>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0829D56D-73C8-42AE-97F2-AE9F41B650E3}" type="slidenum">
              <a:rPr lang="tr-TR" altLang="tr-TR"/>
              <a:pPr>
                <a:defRPr/>
              </a:pPr>
              <a:t>‹#›</a:t>
            </a:fld>
            <a:endParaRPr lang="tr-TR" altLang="tr-TR"/>
          </a:p>
        </p:txBody>
      </p:sp>
    </p:spTree>
    <p:extLst>
      <p:ext uri="{BB962C8B-B14F-4D97-AF65-F5344CB8AC3E}">
        <p14:creationId xmlns:p14="http://schemas.microsoft.com/office/powerpoint/2010/main" xmlns="" val="240102341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830624F5-728B-42D0-9D46-12965BA967C4}" type="datetime1">
              <a:rPr lang="tr-TR"/>
              <a:pPr>
                <a:defRPr/>
              </a:pPr>
              <a:t>20.01.2019</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ln/>
        </p:spPr>
        <p:txBody>
          <a:bodyPr/>
          <a:lstStyle>
            <a:lvl1pPr>
              <a:defRPr/>
            </a:lvl1pPr>
          </a:lstStyle>
          <a:p>
            <a:pPr>
              <a:defRPr/>
            </a:pPr>
            <a:fld id="{7B86738C-3B18-453E-8583-6F3A3B57C373}" type="slidenum">
              <a:rPr lang="tr-TR" altLang="tr-TR"/>
              <a:pPr>
                <a:defRPr/>
              </a:pPr>
              <a:t>‹#›</a:t>
            </a:fld>
            <a:endParaRPr lang="tr-TR" altLang="tr-TR"/>
          </a:p>
        </p:txBody>
      </p:sp>
    </p:spTree>
    <p:extLst>
      <p:ext uri="{BB962C8B-B14F-4D97-AF65-F5344CB8AC3E}">
        <p14:creationId xmlns:p14="http://schemas.microsoft.com/office/powerpoint/2010/main" xmlns="" val="72927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6" name="Date Placeholder 3"/>
          <p:cNvSpPr>
            <a:spLocks noGrp="1"/>
          </p:cNvSpPr>
          <p:nvPr>
            <p:ph type="dt" sz="half" idx="10"/>
          </p:nvPr>
        </p:nvSpPr>
        <p:spPr/>
        <p:txBody>
          <a:bodyPr/>
          <a:lstStyle>
            <a:lvl1pPr>
              <a:defRPr/>
            </a:lvl1pPr>
          </a:lstStyle>
          <a:p>
            <a:pPr>
              <a:defRPr/>
            </a:pPr>
            <a:fld id="{074BFF26-CEC6-452E-AACE-B13DA6E31273}" type="datetime1">
              <a:rPr lang="tr-TR"/>
              <a:pPr>
                <a:defRPr/>
              </a:pPr>
              <a:t>20.01.2019</a:t>
            </a:fld>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BBED3784-BAF3-468A-AC19-6548FD0B09B8}" type="slidenum">
              <a:rPr lang="tr-TR" altLang="tr-TR"/>
              <a:pPr>
                <a:defRPr/>
              </a:pPr>
              <a:t>‹#›</a:t>
            </a:fld>
            <a:endParaRPr lang="tr-TR" altLang="tr-TR"/>
          </a:p>
        </p:txBody>
      </p:sp>
    </p:spTree>
    <p:extLst>
      <p:ext uri="{BB962C8B-B14F-4D97-AF65-F5344CB8AC3E}">
        <p14:creationId xmlns:p14="http://schemas.microsoft.com/office/powerpoint/2010/main" xmlns="" val="2314312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5" name="Date Placeholder 3"/>
          <p:cNvSpPr>
            <a:spLocks noGrp="1"/>
          </p:cNvSpPr>
          <p:nvPr>
            <p:ph type="dt" sz="half" idx="10"/>
          </p:nvPr>
        </p:nvSpPr>
        <p:spPr/>
        <p:txBody>
          <a:bodyPr/>
          <a:lstStyle>
            <a:lvl1pPr>
              <a:defRPr/>
            </a:lvl1pPr>
          </a:lstStyle>
          <a:p>
            <a:pPr>
              <a:defRPr/>
            </a:pPr>
            <a:fld id="{83B322EA-12EC-45BA-941E-739D4079A0E6}" type="datetime1">
              <a:rPr lang="tr-TR"/>
              <a:pPr>
                <a:defRPr/>
              </a:pPr>
              <a:t>20.01.2019</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ln/>
        </p:spPr>
        <p:txBody>
          <a:bodyPr/>
          <a:lstStyle>
            <a:lvl1pPr>
              <a:defRPr/>
            </a:lvl1pPr>
          </a:lstStyle>
          <a:p>
            <a:pPr>
              <a:defRPr/>
            </a:pPr>
            <a:fld id="{8727CFE0-C1D6-406D-A838-BAAD1F2D5205}" type="slidenum">
              <a:rPr lang="tr-TR" altLang="tr-TR"/>
              <a:pPr>
                <a:defRPr/>
              </a:pPr>
              <a:t>‹#›</a:t>
            </a:fld>
            <a:endParaRPr lang="tr-TR" altLang="tr-TR"/>
          </a:p>
        </p:txBody>
      </p:sp>
    </p:spTree>
    <p:extLst>
      <p:ext uri="{BB962C8B-B14F-4D97-AF65-F5344CB8AC3E}">
        <p14:creationId xmlns:p14="http://schemas.microsoft.com/office/powerpoint/2010/main" xmlns="" val="436541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AA0C4C54-ACE0-4F7E-BB68-77CCFD521A8A}" type="datetime1">
              <a:rPr lang="tr-TR"/>
              <a:pPr>
                <a:defRPr/>
              </a:pPr>
              <a:t>20.01.2019</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a:ln/>
        </p:spPr>
        <p:txBody>
          <a:bodyPr/>
          <a:lstStyle>
            <a:lvl1pPr>
              <a:defRPr/>
            </a:lvl1pPr>
          </a:lstStyle>
          <a:p>
            <a:pPr>
              <a:defRPr/>
            </a:pPr>
            <a:fld id="{522848C9-44E7-4BF0-89E9-A91AA2EFFF2D}" type="slidenum">
              <a:rPr lang="tr-TR" altLang="tr-TR"/>
              <a:pPr>
                <a:defRPr/>
              </a:pPr>
              <a:t>‹#›</a:t>
            </a:fld>
            <a:endParaRPr lang="tr-TR" altLang="tr-TR"/>
          </a:p>
        </p:txBody>
      </p:sp>
    </p:spTree>
    <p:extLst>
      <p:ext uri="{BB962C8B-B14F-4D97-AF65-F5344CB8AC3E}">
        <p14:creationId xmlns:p14="http://schemas.microsoft.com/office/powerpoint/2010/main" xmlns="" val="4125406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fld id="{ED1AFD24-B80F-4EFB-8BD2-8629E2320FD3}" type="datetime1">
              <a:rPr lang="tr-TR"/>
              <a:pPr>
                <a:defRPr/>
              </a:pPr>
              <a:t>20.01.2019</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a:ln/>
        </p:spPr>
        <p:txBody>
          <a:bodyPr/>
          <a:lstStyle>
            <a:lvl1pPr>
              <a:defRPr/>
            </a:lvl1pPr>
          </a:lstStyle>
          <a:p>
            <a:pPr>
              <a:defRPr/>
            </a:pPr>
            <a:fld id="{6F93347E-467A-442E-BEC0-3E2864938F65}" type="slidenum">
              <a:rPr lang="tr-TR" altLang="tr-TR"/>
              <a:pPr>
                <a:defRPr/>
              </a:pPr>
              <a:t>‹#›</a:t>
            </a:fld>
            <a:endParaRPr lang="tr-TR" altLang="tr-TR"/>
          </a:p>
        </p:txBody>
      </p:sp>
    </p:spTree>
    <p:extLst>
      <p:ext uri="{BB962C8B-B14F-4D97-AF65-F5344CB8AC3E}">
        <p14:creationId xmlns:p14="http://schemas.microsoft.com/office/powerpoint/2010/main" xmlns="" val="26929941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7E95B0-201F-40D5-B289-748046F1D9D0}" type="datetime1">
              <a:rPr lang="tr-TR"/>
              <a:pPr>
                <a:defRPr/>
              </a:pPr>
              <a:t>20.01.2019</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a:ln/>
        </p:spPr>
        <p:txBody>
          <a:bodyPr/>
          <a:lstStyle>
            <a:lvl1pPr>
              <a:defRPr/>
            </a:lvl1pPr>
          </a:lstStyle>
          <a:p>
            <a:pPr>
              <a:defRPr/>
            </a:pPr>
            <a:fld id="{DB93286E-C4F1-43DD-BA35-87662D5EE6EC}" type="slidenum">
              <a:rPr lang="tr-TR" altLang="tr-TR"/>
              <a:pPr>
                <a:defRPr/>
              </a:pPr>
              <a:t>‹#›</a:t>
            </a:fld>
            <a:endParaRPr lang="tr-TR" altLang="tr-TR"/>
          </a:p>
        </p:txBody>
      </p:sp>
    </p:spTree>
    <p:extLst>
      <p:ext uri="{BB962C8B-B14F-4D97-AF65-F5344CB8AC3E}">
        <p14:creationId xmlns:p14="http://schemas.microsoft.com/office/powerpoint/2010/main" xmlns="" val="191734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lvl1pPr>
              <a:defRPr/>
            </a:lvl1pPr>
          </a:lstStyle>
          <a:p>
            <a:pPr>
              <a:defRPr/>
            </a:pPr>
            <a:fld id="{C0D4A531-945A-489B-B9C6-F63479270EE3}" type="datetime1">
              <a:rPr lang="tr-TR"/>
              <a:pPr>
                <a:defRPr/>
              </a:pPr>
              <a:t>20.01.2019</a:t>
            </a:fld>
            <a:endParaRPr lang="tr-TR"/>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tr-TR">
              <a:solidFill>
                <a:srgbClr val="676A55"/>
              </a:solidFill>
            </a:endParaRPr>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64F9E7EA-1C2A-4BA6-8E3A-5553017D3024}" type="slidenum">
              <a:rPr lang="tr-TR" altLang="tr-TR">
                <a:solidFill>
                  <a:srgbClr val="676A55"/>
                </a:solidFill>
              </a:rPr>
              <a:pPr>
                <a:defRPr/>
              </a:pPr>
              <a:t>‹#›</a:t>
            </a:fld>
            <a:endParaRPr lang="tr-TR" altLang="tr-TR">
              <a:solidFill>
                <a:srgbClr val="676A55"/>
              </a:solidFill>
            </a:endParaRPr>
          </a:p>
        </p:txBody>
      </p:sp>
    </p:spTree>
    <p:extLst>
      <p:ext uri="{BB962C8B-B14F-4D97-AF65-F5344CB8AC3E}">
        <p14:creationId xmlns:p14="http://schemas.microsoft.com/office/powerpoint/2010/main" xmlns="" val="3790853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tr-TR" noProof="0" smtClean="0"/>
              <a:t>Resim eklemek için simgeyi tıklatın</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5"/>
          </p:nvPr>
        </p:nvSpPr>
        <p:spPr/>
        <p:txBody>
          <a:bodyPr/>
          <a:lstStyle>
            <a:lvl1pPr>
              <a:defRPr/>
            </a:lvl1pPr>
          </a:lstStyle>
          <a:p>
            <a:pPr>
              <a:defRPr/>
            </a:pPr>
            <a:fld id="{4ADE3A88-0C79-4FB0-99F3-65B21A1F3830}" type="datetime1">
              <a:rPr lang="tr-TR"/>
              <a:pPr>
                <a:defRPr/>
              </a:pPr>
              <a:t>20.01.2019</a:t>
            </a:fld>
            <a:endParaRPr lang="tr-TR"/>
          </a:p>
        </p:txBody>
      </p:sp>
      <p:sp>
        <p:nvSpPr>
          <p:cNvPr id="8" name="Footer Placeholder 5"/>
          <p:cNvSpPr>
            <a:spLocks noGrp="1"/>
          </p:cNvSpPr>
          <p:nvPr>
            <p:ph type="ftr" sz="quarter" idx="16"/>
          </p:nvPr>
        </p:nvSpPr>
        <p:spPr/>
        <p:txBody>
          <a:bodyPr/>
          <a:lstStyle>
            <a:lvl1pPr>
              <a:defRPr/>
            </a:lvl1pPr>
          </a:lstStyle>
          <a:p>
            <a:pPr>
              <a:defRPr/>
            </a:pPr>
            <a:endParaRPr lang="tr-TR"/>
          </a:p>
        </p:txBody>
      </p:sp>
      <p:sp>
        <p:nvSpPr>
          <p:cNvPr id="9" name="Slide Number Placeholder 6"/>
          <p:cNvSpPr>
            <a:spLocks noGrp="1"/>
          </p:cNvSpPr>
          <p:nvPr>
            <p:ph type="sldNum" sz="quarter" idx="17"/>
          </p:nvPr>
        </p:nvSpPr>
        <p:spPr/>
        <p:txBody>
          <a:bodyPr/>
          <a:lstStyle>
            <a:lvl1pPr>
              <a:defRPr/>
            </a:lvl1pPr>
          </a:lstStyle>
          <a:p>
            <a:pPr>
              <a:defRPr/>
            </a:pPr>
            <a:fld id="{C677F9AD-157D-4EA0-BEE5-6B2527762872}" type="slidenum">
              <a:rPr lang="tr-TR" altLang="tr-TR"/>
              <a:pPr>
                <a:defRPr/>
              </a:pPr>
              <a:t>‹#›</a:t>
            </a:fld>
            <a:endParaRPr lang="tr-TR" altLang="tr-TR"/>
          </a:p>
        </p:txBody>
      </p:sp>
    </p:spTree>
    <p:extLst>
      <p:ext uri="{BB962C8B-B14F-4D97-AF65-F5344CB8AC3E}">
        <p14:creationId xmlns:p14="http://schemas.microsoft.com/office/powerpoint/2010/main" xmlns="" val="2971683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77E85238-16A2-44CB-BD62-CD1F54E01800}" type="datetime1">
              <a:rPr lang="tr-TR"/>
              <a:pPr>
                <a:defRPr/>
              </a:pPr>
              <a:t>20.01.2019</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ln/>
        </p:spPr>
        <p:txBody>
          <a:bodyPr/>
          <a:lstStyle>
            <a:lvl1pPr>
              <a:defRPr/>
            </a:lvl1pPr>
          </a:lstStyle>
          <a:p>
            <a:pPr>
              <a:defRPr/>
            </a:pPr>
            <a:fld id="{747BF699-0ACA-4359-BDA0-631E460BE685}" type="slidenum">
              <a:rPr lang="tr-TR" altLang="tr-TR"/>
              <a:pPr>
                <a:defRPr/>
              </a:pPr>
              <a:t>‹#›</a:t>
            </a:fld>
            <a:endParaRPr lang="tr-TR" altLang="tr-TR"/>
          </a:p>
        </p:txBody>
      </p:sp>
    </p:spTree>
    <p:extLst>
      <p:ext uri="{BB962C8B-B14F-4D97-AF65-F5344CB8AC3E}">
        <p14:creationId xmlns:p14="http://schemas.microsoft.com/office/powerpoint/2010/main" xmlns="" val="12975871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49E9DF32-0DFB-41A6-AE7B-F3C7B8762683}" type="datetime1">
              <a:rPr lang="tr-TR"/>
              <a:pPr>
                <a:defRPr/>
              </a:pPr>
              <a:t>20.01.2019</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ln/>
        </p:spPr>
        <p:txBody>
          <a:bodyPr/>
          <a:lstStyle>
            <a:lvl1pPr>
              <a:defRPr/>
            </a:lvl1pPr>
          </a:lstStyle>
          <a:p>
            <a:pPr>
              <a:defRPr/>
            </a:pPr>
            <a:fld id="{4B0AA406-4DEC-42E1-8877-BCC28BC98890}" type="slidenum">
              <a:rPr lang="tr-TR" altLang="tr-TR"/>
              <a:pPr>
                <a:defRPr/>
              </a:pPr>
              <a:t>‹#›</a:t>
            </a:fld>
            <a:endParaRPr lang="tr-TR" altLang="tr-TR"/>
          </a:p>
        </p:txBody>
      </p:sp>
    </p:spTree>
    <p:extLst>
      <p:ext uri="{BB962C8B-B14F-4D97-AF65-F5344CB8AC3E}">
        <p14:creationId xmlns:p14="http://schemas.microsoft.com/office/powerpoint/2010/main" xmlns="" val="35019786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083C989C-6B0E-4394-9A16-5E67522BA926}" type="datetime1">
              <a:rPr lang="tr-TR"/>
              <a:pPr>
                <a:defRPr/>
              </a:pPr>
              <a:t>20.01.2019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F4C1838-B689-425E-A939-C46991E45278}" type="slidenum">
              <a:rPr lang="tr-TR" altLang="tr-TR"/>
              <a:pPr>
                <a:defRPr/>
              </a:pPr>
              <a:t>‹#›</a:t>
            </a:fld>
            <a:endParaRPr lang="tr-TR" altLang="tr-TR"/>
          </a:p>
        </p:txBody>
      </p:sp>
    </p:spTree>
    <p:extLst>
      <p:ext uri="{BB962C8B-B14F-4D97-AF65-F5344CB8AC3E}">
        <p14:creationId xmlns:p14="http://schemas.microsoft.com/office/powerpoint/2010/main" xmlns="" val="186788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20.01.2019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20.01.2019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eaLnBrk="1" hangingPunct="1">
              <a:defRPr sz="1200">
                <a:solidFill>
                  <a:srgbClr val="FFFFFF"/>
                </a:solidFill>
                <a:latin typeface="Arial" charset="0"/>
              </a:defRPr>
            </a:lvl1pPr>
          </a:lstStyle>
          <a:p>
            <a:pPr fontAlgn="base">
              <a:spcBef>
                <a:spcPct val="0"/>
              </a:spcBef>
              <a:spcAft>
                <a:spcPct val="0"/>
              </a:spcAft>
              <a:defRPr/>
            </a:pPr>
            <a:fld id="{52C3BAFC-4FFF-4093-ADFF-9071B0E5230C}" type="datetime1">
              <a:rPr lang="tr-TR"/>
              <a:pPr fontAlgn="base">
                <a:spcBef>
                  <a:spcPct val="0"/>
                </a:spcBef>
                <a:spcAft>
                  <a:spcPct val="0"/>
                </a:spcAft>
                <a:defRPr/>
              </a:pPr>
              <a:t>20.01.2019</a:t>
            </a:fld>
            <a:endParaRPr lang="tr-TR"/>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eaLnBrk="1" hangingPunct="1">
              <a:defRPr sz="1000" cap="all" spc="200" baseline="0">
                <a:solidFill>
                  <a:srgbClr val="FFFFFF"/>
                </a:solidFill>
                <a:latin typeface="Arial" charset="0"/>
              </a:defRPr>
            </a:lvl1pPr>
          </a:lstStyle>
          <a:p>
            <a:pPr fontAlgn="base">
              <a:spcBef>
                <a:spcPct val="0"/>
              </a:spcBef>
              <a:spcAft>
                <a:spcPct val="0"/>
              </a:spcAft>
              <a:defRPr/>
            </a:pPr>
            <a:endParaRPr lang="tr-TR"/>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eaLnBrk="1" hangingPunct="1">
              <a:defRPr sz="1600">
                <a:solidFill>
                  <a:srgbClr val="FFFFFF"/>
                </a:solidFill>
              </a:defRPr>
            </a:lvl1pPr>
          </a:lstStyle>
          <a:p>
            <a:pPr fontAlgn="base">
              <a:spcBef>
                <a:spcPct val="0"/>
              </a:spcBef>
              <a:spcAft>
                <a:spcPct val="0"/>
              </a:spcAft>
              <a:defRPr/>
            </a:pPr>
            <a:fld id="{C7D3C469-590B-4133-8169-3DE0F80FC122}" type="slidenum">
              <a:rPr lang="tr-TR" altLang="tr-TR">
                <a:latin typeface="Arial" charset="0"/>
              </a:rPr>
              <a:pPr fontAlgn="base">
                <a:spcBef>
                  <a:spcPct val="0"/>
                </a:spcBef>
                <a:spcAft>
                  <a:spcPct val="0"/>
                </a:spcAft>
                <a:defRPr/>
              </a:pPr>
              <a:t>‹#›</a:t>
            </a:fld>
            <a:endParaRPr lang="tr-TR" altLang="tr-TR">
              <a:latin typeface="Arial" charset="0"/>
            </a:endParaRPr>
          </a:p>
        </p:txBody>
      </p:sp>
      <p:pic>
        <p:nvPicPr>
          <p:cNvPr id="1033" name="7 Resim" descr="powerpoint3.jpg"/>
          <p:cNvPicPr>
            <a:picLocks noChangeAspect="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xmlns="" val="246116544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buChar char="•"/>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noChangeArrowheads="1"/>
          </p:cNvSpPr>
          <p:nvPr>
            <p:ph type="ctrTitle"/>
          </p:nvPr>
        </p:nvSpPr>
        <p:spPr>
          <a:xfrm>
            <a:off x="5651500" y="3573463"/>
            <a:ext cx="3492500" cy="1584325"/>
          </a:xfrm>
        </p:spPr>
        <p:txBody>
          <a:bodyPr/>
          <a:lstStyle/>
          <a:p>
            <a:pPr eaLnBrk="1" fontAlgn="auto" hangingPunct="1">
              <a:spcAft>
                <a:spcPts val="0"/>
              </a:spcAft>
              <a:defRPr/>
            </a:pPr>
            <a:r>
              <a:rPr lang="tr-TR" sz="3200" b="1" dirty="0" smtClean="0">
                <a:solidFill>
                  <a:schemeClr val="bg1"/>
                </a:solidFill>
                <a:effectLst>
                  <a:outerShdw blurRad="38100" dist="38100" dir="2700000" algn="tl">
                    <a:srgbClr val="C0C0C0"/>
                  </a:outerShdw>
                </a:effectLst>
              </a:rPr>
              <a:t> </a:t>
            </a:r>
          </a:p>
        </p:txBody>
      </p:sp>
      <p:sp>
        <p:nvSpPr>
          <p:cNvPr id="7171" name="Metin kutusu 1"/>
          <p:cNvSpPr txBox="1">
            <a:spLocks noChangeArrowheads="1"/>
          </p:cNvSpPr>
          <p:nvPr/>
        </p:nvSpPr>
        <p:spPr bwMode="auto">
          <a:xfrm>
            <a:off x="2285984" y="3929066"/>
            <a:ext cx="6516687" cy="2400657"/>
          </a:xfrm>
          <a:prstGeom prst="rect">
            <a:avLst/>
          </a:prstGeom>
          <a:noFill/>
          <a:ln w="9525">
            <a:noFill/>
            <a:miter lim="800000"/>
            <a:headEnd/>
            <a:tailEnd/>
          </a:ln>
        </p:spPr>
        <p:txBody>
          <a:bodyPr>
            <a:spAutoFit/>
          </a:bodyPr>
          <a:lstStyle/>
          <a:p>
            <a:pPr algn="r" eaLnBrk="1" hangingPunct="1"/>
            <a:r>
              <a:rPr lang="tr-TR" altLang="tr-TR" sz="2400" b="1" dirty="0">
                <a:solidFill>
                  <a:schemeClr val="bg1"/>
                </a:solidFill>
                <a:latin typeface="Times New Roman" pitchFamily="18" charset="0"/>
                <a:cs typeface="Times New Roman" pitchFamily="18" charset="0"/>
              </a:rPr>
              <a:t>Özel Eğitim ve Rehberlik Hizmetleri </a:t>
            </a:r>
            <a:br>
              <a:rPr lang="tr-TR" altLang="tr-TR" sz="2400" b="1" dirty="0">
                <a:solidFill>
                  <a:schemeClr val="bg1"/>
                </a:solidFill>
                <a:latin typeface="Times New Roman" pitchFamily="18" charset="0"/>
                <a:cs typeface="Times New Roman" pitchFamily="18" charset="0"/>
              </a:rPr>
            </a:br>
            <a:r>
              <a:rPr lang="tr-TR" altLang="tr-TR" sz="2400" b="1" dirty="0">
                <a:solidFill>
                  <a:schemeClr val="bg1"/>
                </a:solidFill>
                <a:latin typeface="Times New Roman" pitchFamily="18" charset="0"/>
                <a:cs typeface="Times New Roman" pitchFamily="18" charset="0"/>
              </a:rPr>
              <a:t>Genel Müdürlüğü</a:t>
            </a:r>
          </a:p>
          <a:p>
            <a:pPr algn="ctr" eaLnBrk="1" hangingPunct="1"/>
            <a:endParaRPr lang="tr-TR" altLang="tr-TR" sz="2000" b="1" dirty="0" smtClean="0">
              <a:solidFill>
                <a:schemeClr val="bg1"/>
              </a:solidFill>
              <a:latin typeface="Times New Roman" pitchFamily="18" charset="0"/>
              <a:cs typeface="Times New Roman" pitchFamily="18" charset="0"/>
            </a:endParaRPr>
          </a:p>
          <a:p>
            <a:pPr algn="ctr" eaLnBrk="1" hangingPunct="1"/>
            <a:r>
              <a:rPr lang="tr-TR" altLang="tr-TR" sz="3200" b="1" dirty="0" smtClean="0">
                <a:solidFill>
                  <a:schemeClr val="bg1"/>
                </a:solidFill>
                <a:latin typeface="Times New Roman" pitchFamily="18" charset="0"/>
                <a:cs typeface="Times New Roman" pitchFamily="18" charset="0"/>
              </a:rPr>
              <a:t> </a:t>
            </a:r>
            <a:r>
              <a:rPr lang="tr-TR" altLang="tr-TR" sz="3200" b="1" dirty="0" err="1" smtClean="0">
                <a:solidFill>
                  <a:schemeClr val="bg1"/>
                </a:solidFill>
                <a:latin typeface="Times New Roman" pitchFamily="18" charset="0"/>
                <a:cs typeface="Times New Roman" pitchFamily="18" charset="0"/>
              </a:rPr>
              <a:t>Psikososyal</a:t>
            </a:r>
            <a:r>
              <a:rPr lang="tr-TR" altLang="tr-TR" sz="3200" b="1" dirty="0" smtClean="0">
                <a:solidFill>
                  <a:schemeClr val="bg1"/>
                </a:solidFill>
                <a:latin typeface="Times New Roman" pitchFamily="18" charset="0"/>
                <a:cs typeface="Times New Roman" pitchFamily="18" charset="0"/>
              </a:rPr>
              <a:t> Destek Programı </a:t>
            </a:r>
          </a:p>
          <a:p>
            <a:pPr algn="ctr" eaLnBrk="1" hangingPunct="1"/>
            <a:r>
              <a:rPr lang="tr-TR" altLang="tr-TR" sz="3200" b="1" dirty="0" smtClean="0">
                <a:solidFill>
                  <a:schemeClr val="bg1"/>
                </a:solidFill>
                <a:latin typeface="Times New Roman" pitchFamily="18" charset="0"/>
                <a:cs typeface="Times New Roman" pitchFamily="18" charset="0"/>
              </a:rPr>
              <a:t>Uygulama Kılavuzu</a:t>
            </a:r>
            <a:endParaRPr lang="tr-TR" altLang="tr-TR" sz="3200" b="1" dirty="0">
              <a:solidFill>
                <a:schemeClr val="bg1"/>
              </a:solidFill>
              <a:latin typeface="Times New Roman" pitchFamily="18" charset="0"/>
              <a:cs typeface="Times New Roman" pitchFamily="18" charset="0"/>
            </a:endParaRPr>
          </a:p>
          <a:p>
            <a:pPr eaLnBrk="1" hangingPunct="1"/>
            <a:endParaRPr lang="tr-TR" altLang="tr-TR" dirty="0"/>
          </a:p>
        </p:txBody>
      </p:sp>
      <p:pic>
        <p:nvPicPr>
          <p:cNvPr id="2"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339752" y="2708920"/>
            <a:ext cx="1866048" cy="1148138"/>
          </a:xfrm>
          <a:prstGeom prst="rect">
            <a:avLst/>
          </a:prstGeom>
        </p:spPr>
      </p:pic>
      <p:pic>
        <p:nvPicPr>
          <p:cNvPr id="1026" name="Picture 2" descr="C:\Users\Banu\Downloads\Meb yeni logo.jpg"/>
          <p:cNvPicPr>
            <a:picLocks noChangeAspect="1" noChangeArrowheads="1"/>
          </p:cNvPicPr>
          <p:nvPr/>
        </p:nvPicPr>
        <p:blipFill>
          <a:blip r:embed="rId4" cstate="print"/>
          <a:srcRect/>
          <a:stretch>
            <a:fillRect/>
          </a:stretch>
        </p:blipFill>
        <p:spPr bwMode="auto">
          <a:xfrm>
            <a:off x="4355976" y="2564904"/>
            <a:ext cx="1356377" cy="1352947"/>
          </a:xfrm>
          <a:prstGeom prst="rect">
            <a:avLst/>
          </a:prstGeom>
          <a:noFill/>
        </p:spPr>
      </p:pic>
    </p:spTree>
    <p:extLst>
      <p:ext uri="{BB962C8B-B14F-4D97-AF65-F5344CB8AC3E}">
        <p14:creationId xmlns:p14="http://schemas.microsoft.com/office/powerpoint/2010/main" xmlns="" val="625154247"/>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85786" y="1857364"/>
            <a:ext cx="7786742" cy="3579812"/>
          </a:xfrm>
        </p:spPr>
        <p:txBody>
          <a:bodyPr/>
          <a:lstStyle/>
          <a:p>
            <a:pPr>
              <a:buFont typeface="Wingdings" pitchFamily="2" charset="2"/>
              <a:buChar char="ü"/>
            </a:pPr>
            <a:r>
              <a:rPr lang="tr-TR" sz="2400" b="0" dirty="0" smtClean="0">
                <a:latin typeface="Arial" pitchFamily="34" charset="0"/>
                <a:cs typeface="Arial" pitchFamily="34" charset="0"/>
              </a:rPr>
              <a:t>Paylaşımda bulunan öğrencilerin duyguları onaylanmalıdır: </a:t>
            </a:r>
          </a:p>
          <a:p>
            <a:pPr>
              <a:buNone/>
            </a:pPr>
            <a:r>
              <a:rPr lang="tr-TR" sz="2400" b="0" i="1" dirty="0" smtClean="0">
                <a:latin typeface="Arial" pitchFamily="34" charset="0"/>
                <a:cs typeface="Arial" pitchFamily="34" charset="0"/>
              </a:rPr>
              <a:t>		</a:t>
            </a:r>
            <a:r>
              <a:rPr lang="tr-TR" sz="2400" b="0" i="1" dirty="0" smtClean="0">
                <a:latin typeface="Arial" pitchFamily="34" charset="0"/>
                <a:cs typeface="Arial" pitchFamily="34" charset="0"/>
                <a:sym typeface="Wingdings" pitchFamily="2" charset="2"/>
              </a:rPr>
              <a:t> </a:t>
            </a:r>
            <a:r>
              <a:rPr lang="tr-TR" sz="2400" b="0" i="1" dirty="0" smtClean="0">
                <a:latin typeface="Arial" pitchFamily="34" charset="0"/>
                <a:cs typeface="Arial" pitchFamily="34" charset="0"/>
              </a:rPr>
              <a:t>“Bu hissettiğin duygular çok doğal ve normal” gibi tepkiler verilebilir. </a:t>
            </a:r>
          </a:p>
          <a:p>
            <a:pPr>
              <a:buFont typeface="Wingdings" pitchFamily="2" charset="2"/>
              <a:buChar char="ü"/>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10</a:t>
            </a:fld>
            <a:endParaRPr lang="tr-TR" altLang="tr-TR"/>
          </a:p>
        </p:txBody>
      </p:sp>
      <p:sp>
        <p:nvSpPr>
          <p:cNvPr id="5"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pic>
        <p:nvPicPr>
          <p:cNvPr id="6"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85860"/>
            <a:ext cx="8215370" cy="5043506"/>
          </a:xfrm>
        </p:spPr>
        <p:txBody>
          <a:bodyPr/>
          <a:lstStyle/>
          <a:p>
            <a:pPr>
              <a:buFont typeface="Wingdings" pitchFamily="2" charset="2"/>
              <a:buChar char="ü"/>
            </a:pPr>
            <a:r>
              <a:rPr lang="tr-TR" sz="1800" b="0" dirty="0" smtClean="0">
                <a:latin typeface="Arial" pitchFamily="34" charset="0"/>
                <a:cs typeface="Arial" pitchFamily="34" charset="0"/>
              </a:rPr>
              <a:t>Etkinlikler sırasında yapılan resimlerle ilgili olarak,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R</a:t>
            </a:r>
            <a:r>
              <a:rPr lang="tr-TR" sz="1800" b="0" dirty="0" smtClean="0">
                <a:latin typeface="Arial" pitchFamily="34" charset="0"/>
                <a:cs typeface="Arial" pitchFamily="34" charset="0"/>
              </a:rPr>
              <a:t>esim, bir iletişim aracıdır. Çocuğun duygu ve düşüncelerinin tamamını yansıtmaz.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a:t>
            </a:r>
            <a:r>
              <a:rPr lang="tr-TR" sz="1800" b="0" dirty="0" smtClean="0">
                <a:latin typeface="Arial" pitchFamily="34" charset="0"/>
                <a:cs typeface="Arial" pitchFamily="34" charset="0"/>
              </a:rPr>
              <a:t>macın güzel resim yapmak değil, duygu ve düşüncelerini kendileri açısından ifade etmek olduğu belirtilmelidir.</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Her türlü çizime izin verilmeli, somut ya da soyut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G</a:t>
            </a:r>
            <a:r>
              <a:rPr lang="tr-TR" sz="1800" b="0" dirty="0" smtClean="0">
                <a:latin typeface="Arial" pitchFamily="34" charset="0"/>
                <a:cs typeface="Arial" pitchFamily="34" charset="0"/>
              </a:rPr>
              <a:t>elişim dönemine uygun olmayan, dikkat çeken ya da olumsuz içeriklerle karşılaşılırsa okul rehberlik öğretmenine bilgi verilmesi gereği</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Çizimler sırasında </a:t>
            </a:r>
            <a:r>
              <a:rPr lang="tr-TR" sz="1800" b="0" dirty="0" smtClean="0">
                <a:latin typeface="Arial" pitchFamily="34" charset="0"/>
                <a:cs typeface="Arial" pitchFamily="34" charset="0"/>
              </a:rPr>
              <a:t>aralarında dolaşarak resmi çizmeye teşvik etmeli, ancak ısrarcı olunmamalıdır !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Çocukların resimlerini saklama, çöpe atma ya da hiç kimseye göstermeme hakkına sahip olduğu unutulmamalıdır !  </a:t>
            </a:r>
          </a:p>
          <a:p>
            <a:pPr>
              <a:buNone/>
            </a:pPr>
            <a:endParaRPr lang="tr-TR" b="0" dirty="0" smtClean="0">
              <a:latin typeface="Arial" pitchFamily="34" charset="0"/>
              <a:cs typeface="Arial" pitchFamily="34" charset="0"/>
            </a:endParaRPr>
          </a:p>
          <a:p>
            <a:pPr>
              <a:buFont typeface="Wingdings" pitchFamily="2" charset="2"/>
              <a:buChar char="ü"/>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11</a:t>
            </a:fld>
            <a:endParaRPr lang="tr-TR" altLang="tr-TR"/>
          </a:p>
        </p:txBody>
      </p:sp>
      <p:sp>
        <p:nvSpPr>
          <p:cNvPr id="5"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pic>
        <p:nvPicPr>
          <p:cNvPr id="6"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pic>
        <p:nvPicPr>
          <p:cNvPr id="7" name="Picture 2" descr="C:\Users\Banu\Downloads\Meb yeni logo.jpg"/>
          <p:cNvPicPr>
            <a:picLocks noChangeAspect="1" noChangeArrowheads="1"/>
          </p:cNvPicPr>
          <p:nvPr/>
        </p:nvPicPr>
        <p:blipFill>
          <a:blip r:embed="rId3" cstate="print"/>
          <a:srcRect/>
          <a:stretch>
            <a:fillRect/>
          </a:stretch>
        </p:blipFill>
        <p:spPr bwMode="auto">
          <a:xfrm>
            <a:off x="0" y="0"/>
            <a:ext cx="1055405" cy="10527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ayt Numarası Yer Tutucusu 3"/>
          <p:cNvSpPr>
            <a:spLocks noGrp="1"/>
          </p:cNvSpPr>
          <p:nvPr>
            <p:ph type="sldNum" sz="quarter" idx="12"/>
          </p:nvPr>
        </p:nvSpPr>
        <p:spPr bwMode="auto">
          <a:noFill/>
          <a:ln>
            <a:round/>
            <a:headEnd/>
            <a:tailEnd/>
          </a:ln>
        </p:spPr>
        <p:txBody>
          <a:bodyPr/>
          <a:lstStyle/>
          <a:p>
            <a:fld id="{C209308F-EFFF-4E60-A6F7-81E4BD7DF3E5}" type="slidenum">
              <a:rPr lang="tr-TR" altLang="tr-TR" smtClean="0"/>
              <a:pPr/>
              <a:t>12</a:t>
            </a:fld>
            <a:endParaRPr lang="tr-TR" altLang="tr-TR" smtClean="0"/>
          </a:p>
        </p:txBody>
      </p:sp>
      <p:sp>
        <p:nvSpPr>
          <p:cNvPr id="5" name="İçerik Yer Tutucusu 2"/>
          <p:cNvSpPr txBox="1">
            <a:spLocks/>
          </p:cNvSpPr>
          <p:nvPr/>
        </p:nvSpPr>
        <p:spPr bwMode="auto">
          <a:xfrm>
            <a:off x="692150" y="1052736"/>
            <a:ext cx="7750175" cy="5184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Font typeface="Arial" charset="0"/>
              <a:buChar char="•"/>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just">
              <a:buNone/>
            </a:pPr>
            <a:endParaRPr lang="tr-TR" b="0" dirty="0" smtClean="0">
              <a:latin typeface="Times New Roman" pitchFamily="18" charset="0"/>
              <a:cs typeface="Times New Roman" pitchFamily="18" charset="0"/>
            </a:endParaRPr>
          </a:p>
          <a:p>
            <a:pPr algn="just"/>
            <a:endParaRPr lang="tr-TR" b="0" dirty="0" smtClean="0"/>
          </a:p>
        </p:txBody>
      </p:sp>
      <p:sp>
        <p:nvSpPr>
          <p:cNvPr id="10" name="9 İçerik Yer Tutucusu"/>
          <p:cNvSpPr>
            <a:spLocks noGrp="1"/>
          </p:cNvSpPr>
          <p:nvPr>
            <p:ph idx="1"/>
          </p:nvPr>
        </p:nvSpPr>
        <p:spPr>
          <a:xfrm>
            <a:off x="785786" y="1785926"/>
            <a:ext cx="7521575" cy="3579812"/>
          </a:xfrm>
        </p:spPr>
        <p:txBody>
          <a:bodyPr/>
          <a:lstStyle/>
          <a:p>
            <a:pPr algn="just">
              <a:buFont typeface="Wingdings" pitchFamily="2" charset="2"/>
              <a:buChar char="ü"/>
            </a:pPr>
            <a:r>
              <a:rPr lang="tr-TR" sz="2000" b="0" dirty="0" smtClean="0">
                <a:latin typeface="Arial" pitchFamily="34" charset="0"/>
                <a:cs typeface="Arial" pitchFamily="34" charset="0"/>
              </a:rPr>
              <a:t>Etkinliklerden sonra öğrencinin,</a:t>
            </a:r>
          </a:p>
          <a:p>
            <a:pPr algn="just">
              <a:buNone/>
            </a:pPr>
            <a:r>
              <a:rPr lang="tr-TR" sz="2000" b="0" dirty="0" smtClean="0">
                <a:latin typeface="Arial" pitchFamily="34" charset="0"/>
                <a:cs typeface="Arial" pitchFamily="34" charset="0"/>
                <a:sym typeface="Wingdings" pitchFamily="2" charset="2"/>
              </a:rPr>
              <a:t>		 </a:t>
            </a:r>
            <a:r>
              <a:rPr lang="tr-TR" sz="2000" b="0" dirty="0" smtClean="0">
                <a:latin typeface="Arial" pitchFamily="34" charset="0"/>
                <a:cs typeface="Arial" pitchFamily="34" charset="0"/>
              </a:rPr>
              <a:t>sınıf içi performansı, </a:t>
            </a:r>
          </a:p>
          <a:p>
            <a:pPr algn="just">
              <a:buNone/>
            </a:pPr>
            <a:r>
              <a:rPr lang="tr-TR" sz="2000" b="0" dirty="0" smtClean="0">
                <a:latin typeface="Arial" pitchFamily="34" charset="0"/>
                <a:cs typeface="Arial" pitchFamily="34" charset="0"/>
                <a:sym typeface="Wingdings" pitchFamily="2" charset="2"/>
              </a:rPr>
              <a:t>		 </a:t>
            </a:r>
            <a:r>
              <a:rPr lang="tr-TR" sz="2000" b="0" dirty="0" smtClean="0">
                <a:latin typeface="Arial" pitchFamily="34" charset="0"/>
                <a:cs typeface="Arial" pitchFamily="34" charset="0"/>
              </a:rPr>
              <a:t>okula devamı ya da </a:t>
            </a:r>
          </a:p>
          <a:p>
            <a:pPr algn="just">
              <a:buNone/>
            </a:pPr>
            <a:r>
              <a:rPr lang="tr-TR" sz="2000" b="0" dirty="0" smtClean="0">
                <a:latin typeface="Arial" pitchFamily="34" charset="0"/>
                <a:cs typeface="Arial" pitchFamily="34" charset="0"/>
                <a:sym typeface="Wingdings" pitchFamily="2" charset="2"/>
              </a:rPr>
              <a:t>		 </a:t>
            </a:r>
            <a:r>
              <a:rPr lang="tr-TR" sz="2000" b="0" dirty="0" smtClean="0">
                <a:latin typeface="Arial" pitchFamily="34" charset="0"/>
                <a:cs typeface="Arial" pitchFamily="34" charset="0"/>
              </a:rPr>
              <a:t>davranışlarını etkileyen herhangi bir değişiklik !</a:t>
            </a:r>
          </a:p>
          <a:p>
            <a:pPr algn="just">
              <a:buNone/>
            </a:pPr>
            <a:r>
              <a:rPr lang="tr-TR" sz="2000" b="0" dirty="0" smtClean="0">
                <a:latin typeface="Arial" pitchFamily="34" charset="0"/>
                <a:cs typeface="Arial" pitchFamily="34" charset="0"/>
                <a:sym typeface="Wingdings" pitchFamily="2" charset="2"/>
              </a:rPr>
              <a:t>		 O</a:t>
            </a:r>
            <a:r>
              <a:rPr lang="tr-TR" sz="2000" b="0" dirty="0" smtClean="0">
                <a:latin typeface="Arial" pitchFamily="34" charset="0"/>
                <a:cs typeface="Arial" pitchFamily="34" charset="0"/>
              </a:rPr>
              <a:t>kul rehberlik öğretmeni ile paylaşım !</a:t>
            </a:r>
          </a:p>
          <a:p>
            <a:pPr>
              <a:buNone/>
            </a:pPr>
            <a:endParaRPr lang="tr-TR" dirty="0"/>
          </a:p>
        </p:txBody>
      </p:sp>
      <p:sp>
        <p:nvSpPr>
          <p:cNvPr id="12"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pic>
        <p:nvPicPr>
          <p:cNvPr id="6" name="Picture 2" descr="C:\Users\Banu\Downloads\Meb yeni logo.jpg"/>
          <p:cNvPicPr>
            <a:picLocks noChangeAspect="1" noChangeArrowheads="1"/>
          </p:cNvPicPr>
          <p:nvPr/>
        </p:nvPicPr>
        <p:blipFill>
          <a:blip r:embed="rId3"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extLst>
      <p:ext uri="{BB962C8B-B14F-4D97-AF65-F5344CB8AC3E}">
        <p14:creationId xmlns:p14="http://schemas.microsoft.com/office/powerpoint/2010/main" xmlns="" val="140632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2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2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20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2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ayt Numarası Yer Tutucusu 3"/>
          <p:cNvSpPr>
            <a:spLocks noGrp="1"/>
          </p:cNvSpPr>
          <p:nvPr>
            <p:ph type="sldNum" sz="quarter" idx="12"/>
          </p:nvPr>
        </p:nvSpPr>
        <p:spPr bwMode="auto">
          <a:noFill/>
          <a:ln>
            <a:round/>
            <a:headEnd/>
            <a:tailEnd/>
          </a:ln>
        </p:spPr>
        <p:txBody>
          <a:bodyPr/>
          <a:lstStyle/>
          <a:p>
            <a:fld id="{C209308F-EFFF-4E60-A6F7-81E4BD7DF3E5}" type="slidenum">
              <a:rPr lang="tr-TR" altLang="tr-TR" smtClean="0"/>
              <a:pPr/>
              <a:t>13</a:t>
            </a:fld>
            <a:endParaRPr lang="tr-TR" altLang="tr-TR" smtClean="0"/>
          </a:p>
        </p:txBody>
      </p:sp>
      <p:sp>
        <p:nvSpPr>
          <p:cNvPr id="5" name="İçerik Yer Tutucusu 2"/>
          <p:cNvSpPr txBox="1">
            <a:spLocks/>
          </p:cNvSpPr>
          <p:nvPr/>
        </p:nvSpPr>
        <p:spPr bwMode="auto">
          <a:xfrm>
            <a:off x="285720" y="1277939"/>
            <a:ext cx="8286808" cy="45799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Font typeface="Arial" charset="0"/>
              <a:buChar char="•"/>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just">
              <a:buNone/>
            </a:pPr>
            <a:endParaRPr lang="tr-TR" sz="1800" b="0" dirty="0" smtClean="0">
              <a:latin typeface="Arial" pitchFamily="34" charset="0"/>
              <a:cs typeface="Arial" pitchFamily="34" charset="0"/>
            </a:endParaRPr>
          </a:p>
        </p:txBody>
      </p:sp>
      <p:sp>
        <p:nvSpPr>
          <p:cNvPr id="7"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8" name="7 İçerik Yer Tutucusu"/>
          <p:cNvSpPr>
            <a:spLocks noGrp="1"/>
          </p:cNvSpPr>
          <p:nvPr>
            <p:ph idx="1"/>
          </p:nvPr>
        </p:nvSpPr>
        <p:spPr>
          <a:xfrm>
            <a:off x="928662" y="1500174"/>
            <a:ext cx="7521575" cy="3579812"/>
          </a:xfrm>
        </p:spPr>
        <p:txBody>
          <a:bodyPr/>
          <a:lstStyle/>
          <a:p>
            <a:pPr>
              <a:buFont typeface="Wingdings" pitchFamily="2" charset="2"/>
              <a:buChar char="ü"/>
            </a:pPr>
            <a:r>
              <a:rPr lang="tr-TR" sz="1800" b="0" dirty="0" smtClean="0">
                <a:latin typeface="Arial" pitchFamily="34" charset="0"/>
                <a:cs typeface="Arial" pitchFamily="34" charset="0"/>
              </a:rPr>
              <a:t>Hedeflenen kazanımları pekiştireceği düşünülen durumlarda,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uygulanan bölgenin kültürel, sosyal özelliklerine göre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materyal ekleme-çıkarma, örnekleri uyarlama</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Bazı etkinliklerde katılımcıların tepkileri beklenmedik ve akışı bozabilecek nitelikte olabilir. Bu gibi durumlarda uygun bir dille etkinlik sonrası bireysel görüşülebileceği belirtilerek etkinliğe devam edilmelidir.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Cinsel istismar travması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önce veli bilgilendirmesi/oturumu !</a:t>
            </a:r>
          </a:p>
          <a:p>
            <a:pPr>
              <a:buFont typeface="Wingdings" pitchFamily="2" charset="2"/>
              <a:buChar char="ü"/>
            </a:pPr>
            <a:endParaRPr lang="tr-TR" b="0" dirty="0" smtClean="0">
              <a:latin typeface="Arial" pitchFamily="34" charset="0"/>
              <a:cs typeface="Arial" pitchFamily="34" charset="0"/>
            </a:endParaRPr>
          </a:p>
          <a:p>
            <a:pPr>
              <a:buFont typeface="Wingdings" pitchFamily="2" charset="2"/>
              <a:buChar char="ü"/>
            </a:pPr>
            <a:endParaRPr lang="tr-TR" dirty="0"/>
          </a:p>
        </p:txBody>
      </p:sp>
      <p:pic>
        <p:nvPicPr>
          <p:cNvPr id="6"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9"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extLst>
      <p:ext uri="{BB962C8B-B14F-4D97-AF65-F5344CB8AC3E}">
        <p14:creationId xmlns:p14="http://schemas.microsoft.com/office/powerpoint/2010/main" xmlns="" val="47109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20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fade">
                                      <p:cBhvr>
                                        <p:cTn id="27" dur="2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928670"/>
            <a:ext cx="8643998" cy="5929330"/>
          </a:xfrm>
        </p:spPr>
        <p:txBody>
          <a:bodyPr/>
          <a:lstStyle/>
          <a:p>
            <a:pPr>
              <a:buNone/>
            </a:pPr>
            <a:endParaRPr lang="tr-TR" sz="1800" b="0" dirty="0" smtClean="0">
              <a:latin typeface="Arial" pitchFamily="34" charset="0"/>
              <a:cs typeface="Arial" pitchFamily="34" charset="0"/>
            </a:endParaRPr>
          </a:p>
          <a:p>
            <a:pPr>
              <a:buNone/>
            </a:pPr>
            <a:endParaRPr lang="tr-TR" sz="1800" b="0" dirty="0" smtClean="0">
              <a:latin typeface="Arial" pitchFamily="34" charset="0"/>
              <a:cs typeface="Arial" pitchFamily="34" charset="0"/>
            </a:endParaRPr>
          </a:p>
          <a:p>
            <a:pPr>
              <a:buNone/>
            </a:pPr>
            <a:r>
              <a:rPr lang="tr-TR" sz="1800" b="0" i="1" dirty="0" smtClean="0">
                <a:latin typeface="Arial" pitchFamily="34" charset="0"/>
                <a:cs typeface="Arial" pitchFamily="34" charset="0"/>
              </a:rPr>
              <a:t>	</a:t>
            </a:r>
            <a:endParaRPr lang="tr-TR" sz="1800" b="0" i="1" dirty="0" smtClean="0">
              <a:solidFill>
                <a:srgbClr val="C00000"/>
              </a:solidFill>
              <a:latin typeface="Arial" pitchFamily="34" charset="0"/>
              <a:cs typeface="Arial" pitchFamily="34" charset="0"/>
            </a:endParaRPr>
          </a:p>
          <a:p>
            <a:pPr>
              <a:buNone/>
            </a:pPr>
            <a:r>
              <a:rPr lang="tr-TR" sz="1800" b="0" dirty="0" smtClean="0">
                <a:latin typeface="Arial" pitchFamily="34" charset="0"/>
                <a:cs typeface="Arial" pitchFamily="34" charset="0"/>
              </a:rPr>
              <a:t> </a:t>
            </a:r>
          </a:p>
          <a:p>
            <a:pPr>
              <a:buNone/>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Güçlendirici etkinlikler,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kişilerin duygularını ifade etmelerini,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err="1" smtClean="0">
                <a:latin typeface="Arial" pitchFamily="34" charset="0"/>
                <a:cs typeface="Arial" pitchFamily="34" charset="0"/>
              </a:rPr>
              <a:t>travmatik</a:t>
            </a:r>
            <a:r>
              <a:rPr lang="tr-TR" sz="1800" b="0" dirty="0" smtClean="0">
                <a:latin typeface="Arial" pitchFamily="34" charset="0"/>
                <a:cs typeface="Arial" pitchFamily="34" charset="0"/>
              </a:rPr>
              <a:t> olay sonrası oluşabilecek stres tepkilerini anlamlandırmalarını, normalleştirmelerini,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olumlu başa çıkma yöntemlerini kullanmalarını sağlamaya yönelik etkinliklerdir. </a:t>
            </a:r>
          </a:p>
        </p:txBody>
      </p:sp>
      <p:sp>
        <p:nvSpPr>
          <p:cNvPr id="4" name="Slayt Numarası Yer Tutucusu 3"/>
          <p:cNvSpPr>
            <a:spLocks noGrp="1"/>
          </p:cNvSpPr>
          <p:nvPr>
            <p:ph type="sldNum" sz="quarter" idx="12"/>
          </p:nvPr>
        </p:nvSpPr>
        <p:spPr/>
        <p:txBody>
          <a:bodyPr/>
          <a:lstStyle/>
          <a:p>
            <a:pPr>
              <a:defRPr/>
            </a:pPr>
            <a:fld id="{7B86738C-3B18-453E-8583-6F3A3B57C373}" type="slidenum">
              <a:rPr lang="tr-TR" altLang="tr-TR" smtClean="0"/>
              <a:pPr>
                <a:defRPr/>
              </a:pPr>
              <a:t>14</a:t>
            </a:fld>
            <a:endParaRPr lang="tr-TR" altLang="tr-TR"/>
          </a:p>
        </p:txBody>
      </p:sp>
      <p:sp>
        <p:nvSpPr>
          <p:cNvPr id="5" name="4 Yuvarlatılmış Dikdörtgen"/>
          <p:cNvSpPr/>
          <p:nvPr/>
        </p:nvSpPr>
        <p:spPr>
          <a:xfrm>
            <a:off x="571472" y="1357298"/>
            <a:ext cx="8072494" cy="1500198"/>
          </a:xfrm>
          <a:prstGeom prst="roundRect">
            <a:avLst>
              <a:gd name="adj" fmla="val 16667"/>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i="1" dirty="0" smtClean="0">
                <a:solidFill>
                  <a:srgbClr val="C00000"/>
                </a:solidFill>
                <a:latin typeface="Arial" pitchFamily="34" charset="0"/>
                <a:cs typeface="Arial" pitchFamily="34" charset="0"/>
              </a:rPr>
              <a:t>Önleyici etkinliklerde geçerli olan uyarıların (dikkat edilecek noktalar) tamamı güçlendirici etkinliklerde de geçerlidir. </a:t>
            </a:r>
          </a:p>
          <a:p>
            <a:pPr algn="ctr"/>
            <a:endParaRPr lang="tr-TR" i="1" dirty="0" smtClean="0">
              <a:solidFill>
                <a:srgbClr val="C00000"/>
              </a:solidFill>
              <a:latin typeface="Arial" pitchFamily="34" charset="0"/>
              <a:cs typeface="Arial" pitchFamily="34" charset="0"/>
            </a:endParaRPr>
          </a:p>
          <a:p>
            <a:pPr algn="ctr"/>
            <a:r>
              <a:rPr lang="tr-TR" i="1" dirty="0" smtClean="0">
                <a:solidFill>
                  <a:srgbClr val="C00000"/>
                </a:solidFill>
                <a:latin typeface="Arial" pitchFamily="34" charset="0"/>
                <a:cs typeface="Arial" pitchFamily="34" charset="0"/>
              </a:rPr>
              <a:t>GÜÇLENDİRİCİ ETKİNLİKLERE ÖZGÜ DİKKAT EDİLECEK NOKTALARA İLİŞKİN UYARILARA AŞAĞIDA YER VERİLMİŞTİR:</a:t>
            </a:r>
            <a:endParaRPr lang="tr-TR" dirty="0"/>
          </a:p>
        </p:txBody>
      </p:sp>
      <p:sp>
        <p:nvSpPr>
          <p:cNvPr id="7"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pic>
        <p:nvPicPr>
          <p:cNvPr id="6"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8"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extLst>
      <p:ext uri="{BB962C8B-B14F-4D97-AF65-F5344CB8AC3E}">
        <p14:creationId xmlns:p14="http://schemas.microsoft.com/office/powerpoint/2010/main" xmlns="" val="143832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0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20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20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57224" y="928670"/>
            <a:ext cx="7750203" cy="5643602"/>
          </a:xfrm>
        </p:spPr>
        <p:txBody>
          <a:bodyPr/>
          <a:lstStyle/>
          <a:p>
            <a:pPr>
              <a:buFont typeface="Wingdings" pitchFamily="2" charset="2"/>
              <a:buChar char="ü"/>
            </a:pPr>
            <a:r>
              <a:rPr lang="tr-TR" sz="1800" b="0" dirty="0" smtClean="0">
                <a:latin typeface="Arial" pitchFamily="34" charset="0"/>
                <a:cs typeface="Arial" pitchFamily="34" charset="0"/>
              </a:rPr>
              <a:t>Tüm güçlendirici etkinlikler ve güçlendirici kitaptaki önleyici etkinlikler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Rehberlik öğretmeni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Güçlendirici etkinliklerin,</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yaşanan olaya,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sınıf seviyesine,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öğrencilerin geçmiş yaşantılarına uygun olarak seçilmesine dikkat !</a:t>
            </a:r>
          </a:p>
          <a:p>
            <a:pPr>
              <a:buFont typeface="Wingdings" pitchFamily="2" charset="2"/>
              <a:buChar char="ü"/>
            </a:pPr>
            <a:r>
              <a:rPr lang="tr-TR" sz="1800" b="0" dirty="0" smtClean="0">
                <a:latin typeface="Arial" pitchFamily="34" charset="0"/>
                <a:cs typeface="Arial" pitchFamily="34" charset="0"/>
              </a:rPr>
              <a:t>Uygulanacak etkinlik sayısı, olaydan etkilenen öğrencilerin: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etkilenme düzeyi,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normalleşme süresi ve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öğrenci sayısı göz önünde bulundurularak belirlenmelidir.</a:t>
            </a:r>
          </a:p>
          <a:p>
            <a:pPr>
              <a:buFont typeface="Wingdings" pitchFamily="2" charset="2"/>
              <a:buChar char="ü"/>
            </a:pPr>
            <a:r>
              <a:rPr lang="tr-TR" sz="1800" b="0" dirty="0" smtClean="0">
                <a:latin typeface="Arial" pitchFamily="34" charset="0"/>
                <a:cs typeface="Arial" pitchFamily="34" charset="0"/>
              </a:rPr>
              <a:t>Uygulanacak etkinlikler arasındaki süre,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öğrencilerin etkilenme düzeyi ve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oluşabilecek yeni risk faktörleri göz önünde bulundurularak belirlenmelidir. </a:t>
            </a:r>
          </a:p>
          <a:p>
            <a:pPr>
              <a:buNone/>
            </a:pPr>
            <a:r>
              <a:rPr lang="tr-TR" b="0" dirty="0" smtClean="0">
                <a:latin typeface="Arial" pitchFamily="34" charset="0"/>
                <a:cs typeface="Arial" pitchFamily="34" charset="0"/>
              </a:rPr>
              <a:t> </a:t>
            </a:r>
          </a:p>
          <a:p>
            <a:pPr>
              <a:buFont typeface="Wingdings" pitchFamily="2" charset="2"/>
              <a:buChar char="ü"/>
            </a:pPr>
            <a:endParaRPr lang="tr-TR" b="0" dirty="0" smtClean="0">
              <a:latin typeface="Arial" pitchFamily="34" charset="0"/>
              <a:cs typeface="Arial" pitchFamily="34" charset="0"/>
            </a:endParaRPr>
          </a:p>
          <a:p>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15</a:t>
            </a:fld>
            <a:endParaRPr lang="tr-TR" altLang="tr-TR"/>
          </a:p>
        </p:txBody>
      </p:sp>
      <p:sp>
        <p:nvSpPr>
          <p:cNvPr id="5"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pic>
        <p:nvPicPr>
          <p:cNvPr id="6"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827088" y="188913"/>
            <a:ext cx="7521575" cy="549275"/>
          </a:xfrm>
        </p:spPr>
        <p:txBody>
          <a:bodyPr/>
          <a:lstStyle/>
          <a:p>
            <a:pPr algn="ctr">
              <a:defRPr/>
            </a:pPr>
            <a:r>
              <a:rPr lang="tr-TR" dirty="0" smtClean="0">
                <a:solidFill>
                  <a:schemeClr val="bg1"/>
                </a:solidFill>
                <a:latin typeface="Times New Roman" pitchFamily="18" charset="0"/>
                <a:cs typeface="Times New Roman" pitchFamily="18" charset="0"/>
              </a:rPr>
              <a:t>  </a:t>
            </a:r>
            <a:endParaRPr lang="tr-TR" dirty="0">
              <a:solidFill>
                <a:schemeClr val="bg1"/>
              </a:solidFill>
              <a:latin typeface="Times New Roman" pitchFamily="18" charset="0"/>
              <a:cs typeface="Times New Roman" pitchFamily="18" charset="0"/>
            </a:endParaRPr>
          </a:p>
        </p:txBody>
      </p:sp>
      <p:sp>
        <p:nvSpPr>
          <p:cNvPr id="8196" name="Slayt Numarası Yer Tutucusu 3"/>
          <p:cNvSpPr>
            <a:spLocks noGrp="1"/>
          </p:cNvSpPr>
          <p:nvPr>
            <p:ph type="sldNum" sz="quarter" idx="12"/>
          </p:nvPr>
        </p:nvSpPr>
        <p:spPr bwMode="auto">
          <a:noFill/>
          <a:ln>
            <a:round/>
            <a:headEnd/>
            <a:tailEnd/>
          </a:ln>
        </p:spPr>
        <p:txBody>
          <a:bodyPr/>
          <a:lstStyle/>
          <a:p>
            <a:fld id="{C209308F-EFFF-4E60-A6F7-81E4BD7DF3E5}" type="slidenum">
              <a:rPr lang="tr-TR" altLang="tr-TR" smtClean="0"/>
              <a:pPr/>
              <a:t>16</a:t>
            </a:fld>
            <a:endParaRPr lang="tr-TR" altLang="tr-TR" smtClean="0"/>
          </a:p>
        </p:txBody>
      </p:sp>
      <p:sp>
        <p:nvSpPr>
          <p:cNvPr id="5" name="İçerik Yer Tutucusu 2"/>
          <p:cNvSpPr txBox="1">
            <a:spLocks/>
          </p:cNvSpPr>
          <p:nvPr/>
        </p:nvSpPr>
        <p:spPr bwMode="auto">
          <a:xfrm>
            <a:off x="692150" y="1277938"/>
            <a:ext cx="7750175" cy="5184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Font typeface="Arial" charset="0"/>
              <a:buChar char="•"/>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None/>
            </a:pPr>
            <a:endParaRPr lang="tr-TR" sz="2000" b="0" dirty="0" smtClean="0">
              <a:latin typeface="Times New Roman" pitchFamily="18" charset="0"/>
              <a:cs typeface="Times New Roman" pitchFamily="18" charset="0"/>
            </a:endParaRPr>
          </a:p>
        </p:txBody>
      </p:sp>
      <p:sp>
        <p:nvSpPr>
          <p:cNvPr id="8"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9" name="8 İçerik Yer Tutucusu"/>
          <p:cNvSpPr>
            <a:spLocks noGrp="1"/>
          </p:cNvSpPr>
          <p:nvPr>
            <p:ph idx="1"/>
          </p:nvPr>
        </p:nvSpPr>
        <p:spPr>
          <a:xfrm>
            <a:off x="857224" y="1643050"/>
            <a:ext cx="7521575" cy="3829060"/>
          </a:xfrm>
        </p:spPr>
        <p:txBody>
          <a:bodyPr/>
          <a:lstStyle/>
          <a:p>
            <a:endParaRPr lang="tr-TR"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 Güçlendirici etkinlikler öncesi ve sonrasında sınıf rehber öğretmeniyle iletişim ve iş birliği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 Akut dönemde/olayın hemen sonrasında yapılacak ilk etkinlikte uygulayıcı, yaşanılan olayı bilinen net, açık ve sade bir dille öğrencilere anlatmalıdır. </a:t>
            </a:r>
          </a:p>
          <a:p>
            <a:endParaRPr lang="tr-TR" dirty="0"/>
          </a:p>
        </p:txBody>
      </p:sp>
      <p:pic>
        <p:nvPicPr>
          <p:cNvPr id="7"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10"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extLst>
      <p:ext uri="{BB962C8B-B14F-4D97-AF65-F5344CB8AC3E}">
        <p14:creationId xmlns:p14="http://schemas.microsoft.com/office/powerpoint/2010/main" xmlns="" val="255395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20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142984"/>
            <a:ext cx="7964517" cy="4614878"/>
          </a:xfrm>
        </p:spPr>
        <p:txBody>
          <a:bodyPr/>
          <a:lstStyle/>
          <a:p>
            <a:pPr>
              <a:buFont typeface="Wingdings" pitchFamily="2" charset="2"/>
              <a:buChar char="ü"/>
            </a:pPr>
            <a:r>
              <a:rPr lang="tr-TR" sz="1800" b="0" dirty="0" smtClean="0">
                <a:latin typeface="Arial" pitchFamily="34" charset="0"/>
                <a:cs typeface="Arial" pitchFamily="34" charset="0"/>
              </a:rPr>
              <a:t>Uygulayıcı, etkinliğe başlamadan önce öğrencilere, </a:t>
            </a:r>
          </a:p>
          <a:p>
            <a:pPr>
              <a:buNone/>
            </a:pPr>
            <a:r>
              <a:rPr lang="tr-TR" b="0" i="1" dirty="0" smtClean="0">
                <a:latin typeface="Arial" pitchFamily="34" charset="0"/>
                <a:cs typeface="Arial" pitchFamily="34" charset="0"/>
              </a:rPr>
              <a:t>	</a:t>
            </a:r>
          </a:p>
          <a:p>
            <a:pPr algn="just">
              <a:buNone/>
            </a:pPr>
            <a:r>
              <a:rPr lang="tr-TR" sz="2000" b="0" i="1" dirty="0" smtClean="0">
                <a:latin typeface="Arial" pitchFamily="34" charset="0"/>
                <a:cs typeface="Arial" pitchFamily="34" charset="0"/>
              </a:rPr>
              <a:t>	“Yaşamımızda karşılaştığımız bazı olaylar bizi zorlayabilir. Hepimiz bu olaylardan farklı etkilenebilir, bu olaylara farklı düzeylerde tepkiler de verebiliriz. Üzülebilir, kendimizi mutsuz ve güçsüz hissedebiliriz. İster çocuk olsun, ister yetişkin; hepimiz böyle olaylara bu tip tepkiler verebiliriz. Bu söylediğimiz tepkilerin hepsi normal tepkilerdir. Yaşadığımız bu olay da bunlardan biriydi. Bugün birlikte yapacağımız etkinlikte/uygulamada bu tür üzücü olaylarla karşılaştığımızda kendimizi daha mutlu ve güçlü hissetmemiz için neler yapabileceğimizi öğrenmeye çalışacağız.” </a:t>
            </a: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17</a:t>
            </a:fld>
            <a:endParaRPr lang="tr-TR" altLang="tr-TR"/>
          </a:p>
        </p:txBody>
      </p:sp>
      <p:sp>
        <p:nvSpPr>
          <p:cNvPr id="5"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pic>
        <p:nvPicPr>
          <p:cNvPr id="6"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57224" y="1714488"/>
            <a:ext cx="7521575" cy="3579812"/>
          </a:xfrm>
        </p:spPr>
        <p:txBody>
          <a:bodyPr/>
          <a:lstStyle/>
          <a:p>
            <a:pPr>
              <a:buFont typeface="Wingdings" pitchFamily="2" charset="2"/>
              <a:buChar char="ü"/>
            </a:pPr>
            <a:r>
              <a:rPr lang="tr-TR" sz="1800" b="0" dirty="0" err="1" smtClean="0">
                <a:latin typeface="Arial" pitchFamily="34" charset="0"/>
                <a:cs typeface="Arial" pitchFamily="34" charset="0"/>
              </a:rPr>
              <a:t>Travmatik</a:t>
            </a:r>
            <a:r>
              <a:rPr lang="tr-TR" sz="1800" b="0" dirty="0" smtClean="0">
                <a:latin typeface="Arial" pitchFamily="34" charset="0"/>
                <a:cs typeface="Arial" pitchFamily="34" charset="0"/>
              </a:rPr>
              <a:t> olaydan daha çok etkilendiği düşünülen öğrenciler gözlemlenmeli ve izlenmelidir. Gerekirse bireysel görüşme!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Risk faktörlerini belirleyerek gerekli hallerde uygun kurumlara yönlendirilmelidir. </a:t>
            </a:r>
          </a:p>
          <a:p>
            <a:pPr>
              <a:buNone/>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18</a:t>
            </a:fld>
            <a:endParaRPr lang="tr-TR" altLang="tr-TR"/>
          </a:p>
        </p:txBody>
      </p:sp>
      <p:sp>
        <p:nvSpPr>
          <p:cNvPr id="6"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285728"/>
            <a:ext cx="7521575" cy="549275"/>
          </a:xfrm>
        </p:spPr>
        <p:txBody>
          <a:bodyPr/>
          <a:lstStyle/>
          <a:p>
            <a:pPr algn="ctr"/>
            <a:r>
              <a:rPr lang="tr-TR" sz="2000" b="1" dirty="0" smtClean="0">
                <a:solidFill>
                  <a:schemeClr val="bg1"/>
                </a:solidFill>
                <a:latin typeface="Arial" pitchFamily="34" charset="0"/>
                <a:cs typeface="Arial" pitchFamily="34" charset="0"/>
              </a:rPr>
              <a:t>Öğretmen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sp>
        <p:nvSpPr>
          <p:cNvPr id="3" name="2 İçerik Yer Tutucusu"/>
          <p:cNvSpPr>
            <a:spLocks noGrp="1"/>
          </p:cNvSpPr>
          <p:nvPr>
            <p:ph idx="1"/>
          </p:nvPr>
        </p:nvSpPr>
        <p:spPr>
          <a:xfrm>
            <a:off x="285720" y="1100138"/>
            <a:ext cx="8072494" cy="4757754"/>
          </a:xfrm>
        </p:spPr>
        <p:txBody>
          <a:bodyPr/>
          <a:lstStyle/>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Uygulayıcı, etkinliğe başlamadan önce, </a:t>
            </a:r>
          </a:p>
          <a:p>
            <a:pPr>
              <a:buNone/>
            </a:pPr>
            <a:endParaRPr lang="tr-TR" sz="1800" b="0" dirty="0" smtClean="0">
              <a:latin typeface="Arial" pitchFamily="34" charset="0"/>
              <a:cs typeface="Arial" pitchFamily="34" charset="0"/>
            </a:endParaRPr>
          </a:p>
          <a:p>
            <a:pPr algn="just">
              <a:buNone/>
            </a:pPr>
            <a:r>
              <a:rPr lang="tr-TR" sz="2000" b="0" dirty="0" smtClean="0">
                <a:latin typeface="Arial" pitchFamily="34" charset="0"/>
                <a:cs typeface="Arial" pitchFamily="34" charset="0"/>
              </a:rPr>
              <a:t>	</a:t>
            </a:r>
            <a:r>
              <a:rPr lang="tr-TR" sz="2000" b="0" i="1" dirty="0" smtClean="0">
                <a:latin typeface="Arial" pitchFamily="34" charset="0"/>
                <a:cs typeface="Arial" pitchFamily="34" charset="0"/>
              </a:rPr>
              <a:t>“Bugün sizinle </a:t>
            </a:r>
            <a:r>
              <a:rPr lang="tr-TR" sz="2000" b="0" i="1" dirty="0" err="1" smtClean="0">
                <a:latin typeface="Arial" pitchFamily="34" charset="0"/>
                <a:cs typeface="Arial" pitchFamily="34" charset="0"/>
              </a:rPr>
              <a:t>psikososyal</a:t>
            </a:r>
            <a:r>
              <a:rPr lang="tr-TR" sz="2000" b="0" i="1" dirty="0" smtClean="0">
                <a:latin typeface="Arial" pitchFamily="34" charset="0"/>
                <a:cs typeface="Arial" pitchFamily="34" charset="0"/>
              </a:rPr>
              <a:t> destek programı kapsamında bir çalışma gerçekleştireceğiz. Bu çalışmada paylaşımlarımız gönüllülük esasına dayalı olacaktır. Burada paylaşılan duygu, düşünce ve bilgiler kesinlikle aramızda kalacaktır. Sizlerden isteğimiz, ses ve görüntü kaydı almamanızdır. Burada bulunan herkes bizim için çok değerli ve paylaşımlarınız da çok anlamlıdır. Uygulama sürecinde birbirimizin düşünce ve duygularını yargılamayarak, birbirimize saygı göstermeliyiz.”  </a:t>
            </a:r>
          </a:p>
          <a:p>
            <a:pPr algn="just">
              <a:buNone/>
            </a:pPr>
            <a:r>
              <a:rPr lang="tr-TR" sz="1800" b="0" i="1" dirty="0" smtClean="0">
                <a:latin typeface="Arial" pitchFamily="34" charset="0"/>
                <a:cs typeface="Arial" pitchFamily="34" charset="0"/>
              </a:rPr>
              <a:t>	</a:t>
            </a:r>
          </a:p>
          <a:p>
            <a:pPr algn="just">
              <a:buNone/>
            </a:pPr>
            <a:r>
              <a:rPr lang="tr-TR" sz="1800" b="0" i="1" dirty="0" smtClean="0">
                <a:latin typeface="Arial" pitchFamily="34" charset="0"/>
                <a:cs typeface="Arial" pitchFamily="34" charset="0"/>
              </a:rPr>
              <a:t>	(Bu açıklama veli etkinliklerinde de var.)</a:t>
            </a: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19</a:t>
            </a:fld>
            <a:endParaRPr lang="tr-TR" altLang="tr-T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429683" cy="5715040"/>
          </a:xfrm>
        </p:spPr>
        <p:txBody>
          <a:bodyPr/>
          <a:lstStyle/>
          <a:p>
            <a:pPr algn="ctr">
              <a:buNone/>
            </a:pPr>
            <a:endParaRPr lang="tr-TR" dirty="0" smtClean="0">
              <a:latin typeface="Arial" pitchFamily="34" charset="0"/>
              <a:cs typeface="Arial" pitchFamily="34" charset="0"/>
            </a:endParaRPr>
          </a:p>
          <a:p>
            <a:pPr algn="ctr">
              <a:buNone/>
            </a:pPr>
            <a:r>
              <a:rPr lang="tr-TR" sz="2000" dirty="0" smtClean="0">
                <a:latin typeface="Arial" pitchFamily="34" charset="0"/>
                <a:cs typeface="Arial" pitchFamily="34" charset="0"/>
              </a:rPr>
              <a:t>ETKİNLİKLER UYGULANIRKEN DİKKAT EDİLECEK NOKTALAR</a:t>
            </a:r>
          </a:p>
          <a:p>
            <a:pPr algn="ctr">
              <a:buNone/>
            </a:pPr>
            <a:endParaRPr lang="tr-TR" sz="1200" dirty="0" smtClean="0">
              <a:latin typeface="Arial" pitchFamily="34" charset="0"/>
              <a:cs typeface="Arial" pitchFamily="34" charset="0"/>
            </a:endParaRPr>
          </a:p>
          <a:p>
            <a:pPr>
              <a:buFont typeface="Wingdings" pitchFamily="2" charset="2"/>
              <a:buChar char="ü"/>
            </a:pPr>
            <a:r>
              <a:rPr lang="tr-TR" sz="2000" b="0" dirty="0" smtClean="0"/>
              <a:t>Tüm Etkinliklerde Dikkat Edilmesi Gereken Ortak Noktalar </a:t>
            </a:r>
          </a:p>
          <a:p>
            <a:pPr>
              <a:buNone/>
            </a:pPr>
            <a:r>
              <a:rPr lang="tr-TR" sz="2000" b="0" dirty="0" smtClean="0"/>
              <a:t>	</a:t>
            </a:r>
            <a:r>
              <a:rPr lang="tr-TR" sz="2000" b="0" dirty="0" smtClean="0">
                <a:sym typeface="Wingdings" pitchFamily="2" charset="2"/>
              </a:rPr>
              <a:t> </a:t>
            </a:r>
            <a:r>
              <a:rPr lang="tr-TR" sz="2000" b="0" dirty="0" smtClean="0"/>
              <a:t>Öğrenci Etkinlikleri </a:t>
            </a:r>
          </a:p>
          <a:p>
            <a:pPr>
              <a:buNone/>
            </a:pPr>
            <a:r>
              <a:rPr lang="tr-TR" sz="2000" b="0" dirty="0" smtClean="0"/>
              <a:t>	</a:t>
            </a:r>
            <a:r>
              <a:rPr lang="tr-TR" sz="2000" b="0" dirty="0" smtClean="0">
                <a:sym typeface="Wingdings" pitchFamily="2" charset="2"/>
              </a:rPr>
              <a:t> </a:t>
            </a:r>
            <a:r>
              <a:rPr lang="tr-TR" sz="2000" b="0" dirty="0" smtClean="0"/>
              <a:t>Öğretmen Etkinlikleri </a:t>
            </a:r>
          </a:p>
          <a:p>
            <a:pPr>
              <a:buNone/>
            </a:pPr>
            <a:r>
              <a:rPr lang="tr-TR" sz="2000" b="0" dirty="0" smtClean="0"/>
              <a:t>	</a:t>
            </a:r>
            <a:r>
              <a:rPr lang="tr-TR" sz="2000" b="0" dirty="0" smtClean="0">
                <a:sym typeface="Wingdings" pitchFamily="2" charset="2"/>
              </a:rPr>
              <a:t> </a:t>
            </a:r>
            <a:r>
              <a:rPr lang="tr-TR" sz="2000" b="0" dirty="0" smtClean="0"/>
              <a:t>Veli Etkinlikleri </a:t>
            </a:r>
          </a:p>
          <a:p>
            <a:pPr>
              <a:buNone/>
            </a:pPr>
            <a:endParaRPr lang="tr-TR" sz="2000" b="0" dirty="0" smtClean="0"/>
          </a:p>
          <a:p>
            <a:pPr>
              <a:buFont typeface="Wingdings" pitchFamily="2" charset="2"/>
              <a:buChar char="ü"/>
            </a:pPr>
            <a:r>
              <a:rPr lang="tr-TR" sz="2000" b="0" dirty="0" smtClean="0"/>
              <a:t>Isınma Etkinlikleri </a:t>
            </a:r>
          </a:p>
          <a:p>
            <a:pPr>
              <a:buFont typeface="Wingdings" pitchFamily="2" charset="2"/>
              <a:buChar char="ü"/>
            </a:pPr>
            <a:r>
              <a:rPr lang="tr-TR" sz="2000" b="0" dirty="0" smtClean="0"/>
              <a:t>Özel Eğitim İhtiyacı Olan Öğrencilerle Yapılan Çalışmalarda Dikkat Edilecek Noktalar </a:t>
            </a:r>
          </a:p>
          <a:p>
            <a:pPr>
              <a:buNone/>
            </a:pPr>
            <a:endParaRPr lang="tr-TR" sz="2000" b="0" dirty="0" smtClean="0"/>
          </a:p>
          <a:p>
            <a:pPr>
              <a:buFont typeface="Wingdings" pitchFamily="2" charset="2"/>
              <a:buChar char="ü"/>
            </a:pPr>
            <a:r>
              <a:rPr lang="tr-TR" sz="2000" b="0" dirty="0" smtClean="0"/>
              <a:t>Etik İlkeler </a:t>
            </a:r>
          </a:p>
          <a:p>
            <a:pPr>
              <a:buFont typeface="Wingdings" pitchFamily="2" charset="2"/>
              <a:buChar char="ü"/>
            </a:pPr>
            <a:r>
              <a:rPr lang="tr-TR" sz="2000" b="0" dirty="0" smtClean="0"/>
              <a:t>Akut Dönemde/Olayın Hemen Sonrasında Yapılması Gerekenler</a:t>
            </a:r>
            <a:endParaRPr lang="tr-TR" sz="2000" b="0"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a:t>
            </a:fld>
            <a:endParaRPr lang="tr-TR" altLang="tr-TR"/>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pic>
        <p:nvPicPr>
          <p:cNvPr id="5" name="Picture 2" descr="C:\Users\Banu\Downloads\Meb yeni logo.jpg"/>
          <p:cNvPicPr>
            <a:picLocks noChangeAspect="1" noChangeArrowheads="1"/>
          </p:cNvPicPr>
          <p:nvPr/>
        </p:nvPicPr>
        <p:blipFill>
          <a:blip r:embed="rId3" cstate="print"/>
          <a:srcRect/>
          <a:stretch>
            <a:fillRect/>
          </a:stretch>
        </p:blipFill>
        <p:spPr bwMode="auto">
          <a:xfrm>
            <a:off x="0" y="0"/>
            <a:ext cx="1055405" cy="10527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800" decel="100000"/>
                                        <p:tgtEl>
                                          <p:spTgt spid="3">
                                            <p:txEl>
                                              <p:pRg st="3" end="3"/>
                                            </p:txEl>
                                          </p:spTgt>
                                        </p:tgtEl>
                                      </p:cBhvr>
                                    </p:animEffect>
                                    <p:anim calcmode="lin" valueType="num">
                                      <p:cBhvr>
                                        <p:cTn id="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800" decel="100000"/>
                                        <p:tgtEl>
                                          <p:spTgt spid="3">
                                            <p:txEl>
                                              <p:pRg st="4" end="4"/>
                                            </p:txEl>
                                          </p:spTgt>
                                        </p:tgtEl>
                                      </p:cBhvr>
                                    </p:animEffect>
                                    <p:anim calcmode="lin" valueType="num">
                                      <p:cBhvr>
                                        <p:cTn id="16"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800" decel="100000"/>
                                        <p:tgtEl>
                                          <p:spTgt spid="3">
                                            <p:txEl>
                                              <p:pRg st="5" end="5"/>
                                            </p:txEl>
                                          </p:spTgt>
                                        </p:tgtEl>
                                      </p:cBhvr>
                                    </p:animEffect>
                                    <p:anim calcmode="lin" valueType="num">
                                      <p:cBhvr>
                                        <p:cTn id="24"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800" decel="100000"/>
                                        <p:tgtEl>
                                          <p:spTgt spid="3">
                                            <p:txEl>
                                              <p:pRg st="6" end="6"/>
                                            </p:txEl>
                                          </p:spTgt>
                                        </p:tgtEl>
                                      </p:cBhvr>
                                    </p:animEffect>
                                    <p:anim calcmode="lin" valueType="num">
                                      <p:cBhvr>
                                        <p:cTn id="32"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ipe(down)">
                                      <p:cBhvr>
                                        <p:cTn id="41" dur="580">
                                          <p:stCondLst>
                                            <p:cond delay="0"/>
                                          </p:stCondLst>
                                        </p:cTn>
                                        <p:tgtEl>
                                          <p:spTgt spid="3">
                                            <p:txEl>
                                              <p:pRg st="8" end="8"/>
                                            </p:txEl>
                                          </p:spTgt>
                                        </p:tgtEl>
                                      </p:cBhvr>
                                    </p:animEffect>
                                    <p:anim calcmode="lin" valueType="num">
                                      <p:cBhvr>
                                        <p:cTn id="4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8" end="8"/>
                                            </p:txEl>
                                          </p:spTgt>
                                        </p:tgtEl>
                                      </p:cBhvr>
                                      <p:to x="100000" y="60000"/>
                                    </p:animScale>
                                    <p:animScale>
                                      <p:cBhvr>
                                        <p:cTn id="48" dur="166" decel="50000">
                                          <p:stCondLst>
                                            <p:cond delay="676"/>
                                          </p:stCondLst>
                                        </p:cTn>
                                        <p:tgtEl>
                                          <p:spTgt spid="3">
                                            <p:txEl>
                                              <p:pRg st="8" end="8"/>
                                            </p:txEl>
                                          </p:spTgt>
                                        </p:tgtEl>
                                      </p:cBhvr>
                                      <p:to x="100000" y="100000"/>
                                    </p:animScale>
                                    <p:animScale>
                                      <p:cBhvr>
                                        <p:cTn id="49" dur="26">
                                          <p:stCondLst>
                                            <p:cond delay="1312"/>
                                          </p:stCondLst>
                                        </p:cTn>
                                        <p:tgtEl>
                                          <p:spTgt spid="3">
                                            <p:txEl>
                                              <p:pRg st="8" end="8"/>
                                            </p:txEl>
                                          </p:spTgt>
                                        </p:tgtEl>
                                      </p:cBhvr>
                                      <p:to x="100000" y="80000"/>
                                    </p:animScale>
                                    <p:animScale>
                                      <p:cBhvr>
                                        <p:cTn id="50" dur="166" decel="50000">
                                          <p:stCondLst>
                                            <p:cond delay="1338"/>
                                          </p:stCondLst>
                                        </p:cTn>
                                        <p:tgtEl>
                                          <p:spTgt spid="3">
                                            <p:txEl>
                                              <p:pRg st="8" end="8"/>
                                            </p:txEl>
                                          </p:spTgt>
                                        </p:tgtEl>
                                      </p:cBhvr>
                                      <p:to x="100000" y="100000"/>
                                    </p:animScale>
                                    <p:animScale>
                                      <p:cBhvr>
                                        <p:cTn id="51" dur="26">
                                          <p:stCondLst>
                                            <p:cond delay="1642"/>
                                          </p:stCondLst>
                                        </p:cTn>
                                        <p:tgtEl>
                                          <p:spTgt spid="3">
                                            <p:txEl>
                                              <p:pRg st="8" end="8"/>
                                            </p:txEl>
                                          </p:spTgt>
                                        </p:tgtEl>
                                      </p:cBhvr>
                                      <p:to x="100000" y="90000"/>
                                    </p:animScale>
                                    <p:animScale>
                                      <p:cBhvr>
                                        <p:cTn id="52" dur="166" decel="50000">
                                          <p:stCondLst>
                                            <p:cond delay="1668"/>
                                          </p:stCondLst>
                                        </p:cTn>
                                        <p:tgtEl>
                                          <p:spTgt spid="3">
                                            <p:txEl>
                                              <p:pRg st="8" end="8"/>
                                            </p:txEl>
                                          </p:spTgt>
                                        </p:tgtEl>
                                      </p:cBhvr>
                                      <p:to x="100000" y="100000"/>
                                    </p:animScale>
                                    <p:animScale>
                                      <p:cBhvr>
                                        <p:cTn id="53" dur="26">
                                          <p:stCondLst>
                                            <p:cond delay="1808"/>
                                          </p:stCondLst>
                                        </p:cTn>
                                        <p:tgtEl>
                                          <p:spTgt spid="3">
                                            <p:txEl>
                                              <p:pRg st="8" end="8"/>
                                            </p:txEl>
                                          </p:spTgt>
                                        </p:tgtEl>
                                      </p:cBhvr>
                                      <p:to x="100000" y="95000"/>
                                    </p:animScale>
                                    <p:animScale>
                                      <p:cBhvr>
                                        <p:cTn id="54" dur="166" decel="50000">
                                          <p:stCondLst>
                                            <p:cond delay="1834"/>
                                          </p:stCondLst>
                                        </p:cTn>
                                        <p:tgtEl>
                                          <p:spTgt spid="3">
                                            <p:txEl>
                                              <p:pRg st="8" end="8"/>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80">
                                          <p:stCondLst>
                                            <p:cond delay="0"/>
                                          </p:stCondLst>
                                        </p:cTn>
                                        <p:tgtEl>
                                          <p:spTgt spid="3">
                                            <p:txEl>
                                              <p:pRg st="9" end="9"/>
                                            </p:txEl>
                                          </p:spTgt>
                                        </p:tgtEl>
                                      </p:cBhvr>
                                    </p:animEffect>
                                    <p:anim calcmode="lin" valueType="num">
                                      <p:cBhvr>
                                        <p:cTn id="58"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9" end="9"/>
                                            </p:txEl>
                                          </p:spTgt>
                                        </p:tgtEl>
                                      </p:cBhvr>
                                      <p:to x="100000" y="60000"/>
                                    </p:animScale>
                                    <p:animScale>
                                      <p:cBhvr>
                                        <p:cTn id="64" dur="166" decel="50000">
                                          <p:stCondLst>
                                            <p:cond delay="676"/>
                                          </p:stCondLst>
                                        </p:cTn>
                                        <p:tgtEl>
                                          <p:spTgt spid="3">
                                            <p:txEl>
                                              <p:pRg st="9" end="9"/>
                                            </p:txEl>
                                          </p:spTgt>
                                        </p:tgtEl>
                                      </p:cBhvr>
                                      <p:to x="100000" y="100000"/>
                                    </p:animScale>
                                    <p:animScale>
                                      <p:cBhvr>
                                        <p:cTn id="65" dur="26">
                                          <p:stCondLst>
                                            <p:cond delay="1312"/>
                                          </p:stCondLst>
                                        </p:cTn>
                                        <p:tgtEl>
                                          <p:spTgt spid="3">
                                            <p:txEl>
                                              <p:pRg st="9" end="9"/>
                                            </p:txEl>
                                          </p:spTgt>
                                        </p:tgtEl>
                                      </p:cBhvr>
                                      <p:to x="100000" y="80000"/>
                                    </p:animScale>
                                    <p:animScale>
                                      <p:cBhvr>
                                        <p:cTn id="66" dur="166" decel="50000">
                                          <p:stCondLst>
                                            <p:cond delay="1338"/>
                                          </p:stCondLst>
                                        </p:cTn>
                                        <p:tgtEl>
                                          <p:spTgt spid="3">
                                            <p:txEl>
                                              <p:pRg st="9" end="9"/>
                                            </p:txEl>
                                          </p:spTgt>
                                        </p:tgtEl>
                                      </p:cBhvr>
                                      <p:to x="100000" y="100000"/>
                                    </p:animScale>
                                    <p:animScale>
                                      <p:cBhvr>
                                        <p:cTn id="67" dur="26">
                                          <p:stCondLst>
                                            <p:cond delay="1642"/>
                                          </p:stCondLst>
                                        </p:cTn>
                                        <p:tgtEl>
                                          <p:spTgt spid="3">
                                            <p:txEl>
                                              <p:pRg st="9" end="9"/>
                                            </p:txEl>
                                          </p:spTgt>
                                        </p:tgtEl>
                                      </p:cBhvr>
                                      <p:to x="100000" y="90000"/>
                                    </p:animScale>
                                    <p:animScale>
                                      <p:cBhvr>
                                        <p:cTn id="68" dur="166" decel="50000">
                                          <p:stCondLst>
                                            <p:cond delay="1668"/>
                                          </p:stCondLst>
                                        </p:cTn>
                                        <p:tgtEl>
                                          <p:spTgt spid="3">
                                            <p:txEl>
                                              <p:pRg st="9" end="9"/>
                                            </p:txEl>
                                          </p:spTgt>
                                        </p:tgtEl>
                                      </p:cBhvr>
                                      <p:to x="100000" y="100000"/>
                                    </p:animScale>
                                    <p:animScale>
                                      <p:cBhvr>
                                        <p:cTn id="69" dur="26">
                                          <p:stCondLst>
                                            <p:cond delay="1808"/>
                                          </p:stCondLst>
                                        </p:cTn>
                                        <p:tgtEl>
                                          <p:spTgt spid="3">
                                            <p:txEl>
                                              <p:pRg st="9" end="9"/>
                                            </p:txEl>
                                          </p:spTgt>
                                        </p:tgtEl>
                                      </p:cBhvr>
                                      <p:to x="100000" y="95000"/>
                                    </p:animScale>
                                    <p:animScale>
                                      <p:cBhvr>
                                        <p:cTn id="70" dur="166" decel="50000">
                                          <p:stCondLst>
                                            <p:cond delay="1834"/>
                                          </p:stCondLst>
                                        </p:cTn>
                                        <p:tgtEl>
                                          <p:spTgt spid="3">
                                            <p:txEl>
                                              <p:pRg st="9" end="9"/>
                                            </p:txEl>
                                          </p:spTgt>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9"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anim calcmode="lin" valueType="num">
                                      <p:cBhvr>
                                        <p:cTn id="75" dur="10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76" dur="1000" fill="hold"/>
                                        <p:tgtEl>
                                          <p:spTgt spid="3">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77" dur="1000"/>
                                        <p:tgtEl>
                                          <p:spTgt spid="3">
                                            <p:txEl>
                                              <p:pRg st="11" end="11"/>
                                            </p:txEl>
                                          </p:spTgt>
                                        </p:tgtEl>
                                      </p:cBhvr>
                                    </p:animEffect>
                                  </p:childTnLst>
                                </p:cTn>
                              </p:par>
                              <p:par>
                                <p:cTn id="78" presetID="29" presetClass="entr" presetSubtype="0" fill="hold" nodeType="withEffect">
                                  <p:stCondLst>
                                    <p:cond delay="0"/>
                                  </p:stCondLst>
                                  <p:childTnLst>
                                    <p:set>
                                      <p:cBhvr>
                                        <p:cTn id="79" dur="1" fill="hold">
                                          <p:stCondLst>
                                            <p:cond delay="0"/>
                                          </p:stCondLst>
                                        </p:cTn>
                                        <p:tgtEl>
                                          <p:spTgt spid="3">
                                            <p:txEl>
                                              <p:pRg st="12" end="12"/>
                                            </p:txEl>
                                          </p:spTgt>
                                        </p:tgtEl>
                                        <p:attrNameLst>
                                          <p:attrName>style.visibility</p:attrName>
                                        </p:attrNameLst>
                                      </p:cBhvr>
                                      <p:to>
                                        <p:strVal val="visible"/>
                                      </p:to>
                                    </p:set>
                                    <p:anim calcmode="lin" valueType="num">
                                      <p:cBhvr>
                                        <p:cTn id="80" dur="1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81" dur="1000" fill="hold"/>
                                        <p:tgtEl>
                                          <p:spTgt spid="3">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82"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643050"/>
            <a:ext cx="7858180" cy="3286148"/>
          </a:xfrm>
        </p:spPr>
        <p:txBody>
          <a:bodyPr/>
          <a:lstStyle/>
          <a:p>
            <a:pPr>
              <a:buFont typeface="Wingdings" pitchFamily="2" charset="2"/>
              <a:buChar char="ü"/>
            </a:pPr>
            <a:r>
              <a:rPr lang="tr-TR" sz="1800" b="0" dirty="0" smtClean="0">
                <a:latin typeface="Arial" pitchFamily="34" charset="0"/>
                <a:cs typeface="Arial" pitchFamily="34" charset="0"/>
              </a:rPr>
              <a:t>Oturumların önceden planlanmasına dikkat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Etkinliğe katılacak kişi sayısı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etkinliğin niteliğine göre (velide de)</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Her oturumdan önce etkinliklere ait ekler çoğaltılarak oturum sırasında katılımcılara dağıtılmalıdır. </a:t>
            </a:r>
          </a:p>
          <a:p>
            <a:pPr>
              <a:buFont typeface="Wingdings" pitchFamily="2" charset="2"/>
              <a:buChar char="ü"/>
            </a:pPr>
            <a:endParaRPr lang="tr-TR" sz="1800" b="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20</a:t>
            </a:fld>
            <a:endParaRPr lang="tr-TR" altLang="tr-TR"/>
          </a:p>
        </p:txBody>
      </p:sp>
      <p:sp>
        <p:nvSpPr>
          <p:cNvPr id="6" name="1 Başlık"/>
          <p:cNvSpPr>
            <a:spLocks noGrp="1"/>
          </p:cNvSpPr>
          <p:nvPr>
            <p:ph type="title"/>
          </p:nvPr>
        </p:nvSpPr>
        <p:spPr>
          <a:xfrm>
            <a:off x="857224" y="285728"/>
            <a:ext cx="7521575" cy="549275"/>
          </a:xfrm>
        </p:spPr>
        <p:txBody>
          <a:bodyPr/>
          <a:lstStyle/>
          <a:p>
            <a:pPr algn="ctr"/>
            <a:r>
              <a:rPr lang="tr-TR" sz="2000" b="1" dirty="0" smtClean="0">
                <a:solidFill>
                  <a:schemeClr val="bg1"/>
                </a:solidFill>
                <a:latin typeface="Arial" pitchFamily="34" charset="0"/>
                <a:cs typeface="Arial" pitchFamily="34" charset="0"/>
              </a:rPr>
              <a:t>Öğretmen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9" y="1785926"/>
            <a:ext cx="8286808" cy="4472002"/>
          </a:xfrm>
        </p:spPr>
        <p:txBody>
          <a:bodyPr/>
          <a:lstStyle/>
          <a:p>
            <a:pPr>
              <a:buFont typeface="Wingdings" pitchFamily="2" charset="2"/>
              <a:buChar char="ü"/>
            </a:pPr>
            <a:r>
              <a:rPr lang="tr-TR" sz="1800" b="0" dirty="0" smtClean="0">
                <a:latin typeface="Arial" pitchFamily="34" charset="0"/>
                <a:cs typeface="Arial" pitchFamily="34" charset="0"/>
              </a:rPr>
              <a:t>Ortam, katılımcıların kendilerini rahat hissedecekleri biçimde düzenlenmelidir.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Oturumun başlama ve bitiş saati, ne zaman ara verileceği katılanlarla birlikte kararlaştırılmalıdır. Oturum sonunda bir sonraki oturumun tarihi, saati ve yeri mutlaka belirtilmelidir.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Uygulayıcı, oturuma kendini tanıtarak başlamalıdır. Daha sonra, katılımcılara süreç hakkında bilgi vermelidir (velide de)</a:t>
            </a:r>
          </a:p>
          <a:p>
            <a:pPr>
              <a:buNone/>
            </a:pP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21</a:t>
            </a:fld>
            <a:endParaRPr lang="tr-TR" altLang="tr-TR"/>
          </a:p>
        </p:txBody>
      </p:sp>
      <p:sp>
        <p:nvSpPr>
          <p:cNvPr id="6" name="1 Başlık"/>
          <p:cNvSpPr>
            <a:spLocks noGrp="1"/>
          </p:cNvSpPr>
          <p:nvPr>
            <p:ph type="title"/>
          </p:nvPr>
        </p:nvSpPr>
        <p:spPr>
          <a:xfrm>
            <a:off x="857224" y="285728"/>
            <a:ext cx="7521575" cy="549275"/>
          </a:xfrm>
        </p:spPr>
        <p:txBody>
          <a:bodyPr/>
          <a:lstStyle/>
          <a:p>
            <a:pPr algn="ctr"/>
            <a:r>
              <a:rPr lang="tr-TR" sz="2000" b="1" dirty="0" smtClean="0">
                <a:solidFill>
                  <a:schemeClr val="bg1"/>
                </a:solidFill>
                <a:latin typeface="Arial" pitchFamily="34" charset="0"/>
                <a:cs typeface="Arial" pitchFamily="34" charset="0"/>
              </a:rPr>
              <a:t>Öğretmen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1" y="1000108"/>
            <a:ext cx="8358246" cy="5715040"/>
          </a:xfrm>
        </p:spPr>
        <p:txBody>
          <a:bodyPr/>
          <a:lstStyle/>
          <a:p>
            <a:pPr>
              <a:buFont typeface="Wingdings" pitchFamily="2" charset="2"/>
              <a:buChar char="ü"/>
            </a:pPr>
            <a:r>
              <a:rPr lang="tr-TR" sz="1800" b="0" dirty="0" smtClean="0">
                <a:latin typeface="Arial" pitchFamily="34" charset="0"/>
                <a:cs typeface="Arial" pitchFamily="34" charset="0"/>
              </a:rPr>
              <a:t>Uygulayıcı, oturumlara aşağıdaki metne benzer bir açıklama yaparak başlamalıdır: </a:t>
            </a:r>
          </a:p>
          <a:p>
            <a:pPr>
              <a:buFont typeface="Wingdings" pitchFamily="2" charset="2"/>
              <a:buChar char="ü"/>
            </a:pPr>
            <a:endParaRPr lang="tr-TR" sz="1800" b="0" dirty="0" smtClean="0">
              <a:latin typeface="Arial" pitchFamily="34" charset="0"/>
              <a:cs typeface="Arial" pitchFamily="34" charset="0"/>
            </a:endParaRPr>
          </a:p>
          <a:p>
            <a:pPr algn="just">
              <a:buNone/>
            </a:pPr>
            <a:r>
              <a:rPr lang="tr-TR" sz="1800" b="0" i="1" dirty="0" smtClean="0">
                <a:latin typeface="Arial" pitchFamily="34" charset="0"/>
                <a:cs typeface="Arial" pitchFamily="34" charset="0"/>
              </a:rPr>
              <a:t>	</a:t>
            </a:r>
            <a:r>
              <a:rPr lang="tr-TR" sz="2000" b="0" i="1" dirty="0" smtClean="0">
                <a:latin typeface="Arial" pitchFamily="34" charset="0"/>
                <a:cs typeface="Arial" pitchFamily="34" charset="0"/>
              </a:rPr>
              <a:t>“Zaman zaman bizi zorlayan, örseleyen, yıkıcı olayları yaşayabilir ya da bu olaylara şahit olabiliriz. Hepimiz bu olaylardan farklı etkilenebilir, bu olaylara farklı düzeylerde tepkiler de verebiliriz. Üzülebilir, kendimizi mutsuz, güçsüz, yalnız, çaresiz hissedebiliriz. İster çocuk olsun, ister yetişkin; hepimiz böyle olaylara bu tip tepkiler verebiliriz. Bu söylediğimiz tepkilerin hepsi normal tepkilerdir. </a:t>
            </a:r>
            <a:r>
              <a:rPr lang="tr-TR" sz="2000" b="0" i="1" dirty="0" smtClean="0">
                <a:solidFill>
                  <a:srgbClr val="0033CC"/>
                </a:solidFill>
                <a:latin typeface="Arial" pitchFamily="34" charset="0"/>
                <a:cs typeface="Arial" pitchFamily="34" charset="0"/>
              </a:rPr>
              <a:t>Bugün hem kendinize hem öğrencilerinize faydalı olabileceğini düşündüğümüz paylaşımlarımız olacak. Burada amacımız, okul ya da yakın çevrenizde bu tür bir olay yaşanırsa hissettiklerinize ve davranışlarınıza dair farkındalığınızı arttırmak, baş etme becerilerinizi güçlendirmek ve öğrencilerinize bu süreçte en iyi biçimde nasıl destek olabileceğinizi paylaşmak olacaktır.” </a:t>
            </a:r>
            <a:endParaRPr lang="tr-TR" sz="2000" b="0" i="1" dirty="0">
              <a:solidFill>
                <a:srgbClr val="0033CC"/>
              </a:solidFill>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22</a:t>
            </a:fld>
            <a:endParaRPr lang="tr-TR" altLang="tr-TR"/>
          </a:p>
        </p:txBody>
      </p:sp>
      <p:sp>
        <p:nvSpPr>
          <p:cNvPr id="6" name="1 Başlık"/>
          <p:cNvSpPr>
            <a:spLocks noGrp="1"/>
          </p:cNvSpPr>
          <p:nvPr>
            <p:ph type="title"/>
          </p:nvPr>
        </p:nvSpPr>
        <p:spPr>
          <a:xfrm>
            <a:off x="857224" y="285728"/>
            <a:ext cx="7521575" cy="549275"/>
          </a:xfrm>
        </p:spPr>
        <p:txBody>
          <a:bodyPr/>
          <a:lstStyle/>
          <a:p>
            <a:pPr algn="ctr"/>
            <a:r>
              <a:rPr lang="tr-TR" sz="2000" b="1" dirty="0" smtClean="0">
                <a:solidFill>
                  <a:schemeClr val="bg1"/>
                </a:solidFill>
                <a:latin typeface="Arial" pitchFamily="34" charset="0"/>
                <a:cs typeface="Arial" pitchFamily="34" charset="0"/>
              </a:rPr>
              <a:t>Öğretmen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1" y="1100138"/>
            <a:ext cx="8572560" cy="5329258"/>
          </a:xfrm>
        </p:spPr>
        <p:txBody>
          <a:bodyPr/>
          <a:lstStyle/>
          <a:p>
            <a:pPr>
              <a:buFont typeface="Wingdings" pitchFamily="2" charset="2"/>
              <a:buChar char="ü"/>
            </a:pPr>
            <a:r>
              <a:rPr lang="tr-TR" sz="1800" b="0" dirty="0" err="1" smtClean="0">
                <a:latin typeface="Arial" pitchFamily="34" charset="0"/>
                <a:cs typeface="Arial" pitchFamily="34" charset="0"/>
              </a:rPr>
              <a:t>Travmatik</a:t>
            </a:r>
            <a:r>
              <a:rPr lang="tr-TR" sz="1800" b="0" dirty="0" smtClean="0">
                <a:latin typeface="Arial" pitchFamily="34" charset="0"/>
                <a:cs typeface="Arial" pitchFamily="34" charset="0"/>
              </a:rPr>
              <a:t> bir olaydan öğretmenlerin de aynı derecede etkilenerek  yaşadıklarını paylaşma ihtiyacı duyabilecekleri unutulmamalıdır.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Zamanın etkin kullanılmasına dikkat edilerek, herkese mümkün olduğunca eşit biçimde söz hakkı verilmelidir.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Oturumlar süresince,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etkin dinleyici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açık ve esnek olmaya,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savunucu ya da eleştirel olmamaya dikkat !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a:t>
            </a:r>
            <a:r>
              <a:rPr lang="tr-TR" sz="1800" b="0" dirty="0" smtClean="0">
                <a:latin typeface="Arial" pitchFamily="34" charset="0"/>
                <a:cs typeface="Arial" pitchFamily="34" charset="0"/>
              </a:rPr>
              <a:t>macımız </a:t>
            </a:r>
            <a:r>
              <a:rPr lang="tr-TR" sz="1800" b="0" dirty="0" smtClean="0">
                <a:solidFill>
                  <a:srgbClr val="C00000"/>
                </a:solidFill>
                <a:latin typeface="Arial" pitchFamily="34" charset="0"/>
                <a:cs typeface="Arial" pitchFamily="34" charset="0"/>
              </a:rPr>
              <a:t>ders vermek değil, </a:t>
            </a:r>
            <a:r>
              <a:rPr lang="tr-TR" sz="1800" b="0" dirty="0" smtClean="0">
                <a:latin typeface="Arial" pitchFamily="34" charset="0"/>
                <a:cs typeface="Arial" pitchFamily="34" charset="0"/>
              </a:rPr>
              <a:t>paylaşmak ve birlikte öğrenmek ! </a:t>
            </a:r>
          </a:p>
          <a:p>
            <a:pPr>
              <a:buNone/>
            </a:pPr>
            <a:r>
              <a:rPr lang="tr-TR" sz="1800" b="0" dirty="0" smtClean="0">
                <a:latin typeface="Arial" pitchFamily="34" charset="0"/>
                <a:cs typeface="Arial" pitchFamily="34" charset="0"/>
              </a:rPr>
              <a:t>		(velide de)</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Paylaşımların yorumlanması ve etkili geri bildirimler verilmesi adına konsültasyon ve </a:t>
            </a:r>
            <a:r>
              <a:rPr lang="tr-TR" sz="1800" b="0" dirty="0" err="1" smtClean="0">
                <a:latin typeface="Arial" pitchFamily="34" charset="0"/>
                <a:cs typeface="Arial" pitchFamily="34" charset="0"/>
              </a:rPr>
              <a:t>süpervizyona</a:t>
            </a:r>
            <a:r>
              <a:rPr lang="tr-TR" sz="1800" b="0" dirty="0" smtClean="0">
                <a:latin typeface="Arial" pitchFamily="34" charset="0"/>
                <a:cs typeface="Arial" pitchFamily="34" charset="0"/>
              </a:rPr>
              <a:t> başvurulabilir. </a:t>
            </a:r>
          </a:p>
          <a:p>
            <a:pPr>
              <a:buNone/>
            </a:pPr>
            <a:endParaRPr lang="tr-TR" sz="1800" b="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23</a:t>
            </a:fld>
            <a:endParaRPr lang="tr-TR" altLang="tr-TR"/>
          </a:p>
        </p:txBody>
      </p:sp>
      <p:sp>
        <p:nvSpPr>
          <p:cNvPr id="6" name="1 Başlık"/>
          <p:cNvSpPr>
            <a:spLocks noGrp="1"/>
          </p:cNvSpPr>
          <p:nvPr>
            <p:ph type="title"/>
          </p:nvPr>
        </p:nvSpPr>
        <p:spPr>
          <a:xfrm>
            <a:off x="857224" y="285728"/>
            <a:ext cx="7521575" cy="549275"/>
          </a:xfrm>
        </p:spPr>
        <p:txBody>
          <a:bodyPr/>
          <a:lstStyle/>
          <a:p>
            <a:pPr algn="ctr"/>
            <a:r>
              <a:rPr lang="tr-TR" sz="2000" b="1" dirty="0" smtClean="0">
                <a:solidFill>
                  <a:schemeClr val="bg1"/>
                </a:solidFill>
                <a:latin typeface="Arial" pitchFamily="34" charset="0"/>
                <a:cs typeface="Arial" pitchFamily="34" charset="0"/>
              </a:rPr>
              <a:t>Öğretmen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214291"/>
            <a:ext cx="7521575" cy="642942"/>
          </a:xfrm>
        </p:spPr>
        <p:txBody>
          <a:bodyPr/>
          <a:lstStyle/>
          <a:p>
            <a:pPr algn="ctr"/>
            <a:r>
              <a:rPr lang="tr-TR" sz="2000" b="1" dirty="0" err="1" smtClean="0">
                <a:solidFill>
                  <a:schemeClr val="bg1"/>
                </a:solidFill>
              </a:rPr>
              <a:t>Velİ</a:t>
            </a:r>
            <a:r>
              <a:rPr lang="tr-TR" sz="2000" b="1" dirty="0" smtClean="0">
                <a:solidFill>
                  <a:schemeClr val="bg1"/>
                </a:solidFill>
              </a:rPr>
              <a:t> </a:t>
            </a:r>
            <a:r>
              <a:rPr lang="tr-TR" sz="2000" b="1" dirty="0" err="1" smtClean="0">
                <a:solidFill>
                  <a:schemeClr val="bg1"/>
                </a:solidFill>
              </a:rPr>
              <a:t>Etkİnlİklerİ</a:t>
            </a:r>
            <a:endParaRPr lang="tr-TR" sz="2000" b="1" dirty="0">
              <a:solidFill>
                <a:schemeClr val="bg1"/>
              </a:solidFill>
            </a:endParaRPr>
          </a:p>
        </p:txBody>
      </p:sp>
      <p:sp>
        <p:nvSpPr>
          <p:cNvPr id="3" name="2 İçerik Yer Tutucusu"/>
          <p:cNvSpPr>
            <a:spLocks noGrp="1"/>
          </p:cNvSpPr>
          <p:nvPr>
            <p:ph idx="1"/>
          </p:nvPr>
        </p:nvSpPr>
        <p:spPr>
          <a:xfrm>
            <a:off x="357159" y="1100138"/>
            <a:ext cx="8358245" cy="5043506"/>
          </a:xfrm>
        </p:spPr>
        <p:txBody>
          <a:bodyPr/>
          <a:lstStyle/>
          <a:p>
            <a:pPr>
              <a:buFont typeface="Wingdings" pitchFamily="2" charset="2"/>
              <a:buChar char="ü"/>
            </a:pPr>
            <a:r>
              <a:rPr lang="tr-TR" sz="1800" b="0" dirty="0" smtClean="0">
                <a:latin typeface="Arial" pitchFamily="34" charset="0"/>
                <a:cs typeface="Arial" pitchFamily="34" charset="0"/>
              </a:rPr>
              <a:t>Uygulayıcı, oturumlara aşağıdaki metne benzer bir açıklama yaparak başlamalıdır: </a:t>
            </a:r>
          </a:p>
          <a:p>
            <a:pPr>
              <a:buNone/>
            </a:pPr>
            <a:endParaRPr lang="tr-TR" sz="1800" b="0" dirty="0" smtClean="0">
              <a:latin typeface="Arial" pitchFamily="34" charset="0"/>
              <a:cs typeface="Arial" pitchFamily="34" charset="0"/>
            </a:endParaRPr>
          </a:p>
          <a:p>
            <a:pPr algn="just">
              <a:buNone/>
            </a:pPr>
            <a:r>
              <a:rPr lang="tr-TR" sz="2000" b="0" i="1" dirty="0" smtClean="0">
                <a:latin typeface="Arial" pitchFamily="34" charset="0"/>
                <a:cs typeface="Arial" pitchFamily="34" charset="0"/>
              </a:rPr>
              <a:t>	“Zaman zaman bizi zorlayan, örseleyen, yıkıcı olayları yaşayabilir ya da bu olaylara şahit olabiliriz. Hepimiz bu olaylardan farklı etkilenebilir, bu olaylara farklı düzeylerde tepkiler de verebiliriz. Üzülebilir, kendimizi mutsuz, güçsüz, yalnız, çaresiz hissedebiliriz. İster çocuk olsun, ister yetişkin; hepimiz böyle olaylara bu tip tepkiler verebiliriz. Bu söylediğimiz tepkilerin hepsi normal tepkilerdir. </a:t>
            </a:r>
            <a:r>
              <a:rPr lang="tr-TR" sz="2000" b="0" i="1" dirty="0" smtClean="0">
                <a:solidFill>
                  <a:srgbClr val="0033CC"/>
                </a:solidFill>
                <a:latin typeface="Arial" pitchFamily="34" charset="0"/>
                <a:cs typeface="Arial" pitchFamily="34" charset="0"/>
              </a:rPr>
              <a:t>Burada amacımız yakın çevrenizde bu tür bir olay yaşanırsa hissettiklerinize ve davranışlarınıza dair farkındalığınızı arttırmak, baş etme becerilerinizi güçlendirmek ve çocuklarımıza bu süreçte en iyi biçimde nasıl destek olabileceğinizi paylaşmak olacaktır. Bugün hem kendinizi hem çocuklarınızı anlamak, desteklemek ve güçlendirmek adına etkili bir çalışma yapmış olacağız.”</a:t>
            </a:r>
          </a:p>
          <a:p>
            <a:pPr>
              <a:buFont typeface="Wingdings" pitchFamily="2" charset="2"/>
              <a:buChar char="ü"/>
            </a:pP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24</a:t>
            </a:fld>
            <a:endParaRPr lang="tr-TR" altLang="tr-T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500174"/>
            <a:ext cx="8286807" cy="4614878"/>
          </a:xfrm>
        </p:spPr>
        <p:txBody>
          <a:bodyPr/>
          <a:lstStyle/>
          <a:p>
            <a:pPr>
              <a:buFont typeface="Wingdings" pitchFamily="2" charset="2"/>
              <a:buChar char="ü"/>
            </a:pPr>
            <a:r>
              <a:rPr lang="tr-TR" sz="1800" b="0" dirty="0" smtClean="0">
                <a:latin typeface="Arial" pitchFamily="34" charset="0"/>
                <a:cs typeface="Arial" pitchFamily="34" charset="0"/>
              </a:rPr>
              <a:t>Oturumlara katılımları sağlamak için çağrı mektupları, mail, </a:t>
            </a:r>
            <a:r>
              <a:rPr lang="tr-TR" sz="1800" b="0" dirty="0" err="1" smtClean="0">
                <a:latin typeface="Arial" pitchFamily="34" charset="0"/>
                <a:cs typeface="Arial" pitchFamily="34" charset="0"/>
              </a:rPr>
              <a:t>sms</a:t>
            </a:r>
            <a:r>
              <a:rPr lang="tr-TR" sz="1800" b="0" dirty="0" smtClean="0">
                <a:latin typeface="Arial" pitchFamily="34" charset="0"/>
                <a:cs typeface="Arial" pitchFamily="34" charset="0"/>
              </a:rPr>
              <a:t>, telefon vb. </a:t>
            </a:r>
          </a:p>
          <a:p>
            <a:pPr>
              <a:buFont typeface="Wingdings" pitchFamily="2" charset="2"/>
              <a:buChar char="ü"/>
            </a:pPr>
            <a:r>
              <a:rPr lang="tr-TR" sz="1800" b="0" dirty="0" smtClean="0">
                <a:latin typeface="Arial" pitchFamily="34" charset="0"/>
                <a:cs typeface="Arial" pitchFamily="34" charset="0"/>
              </a:rPr>
              <a:t>Eğer öğrenci yoluyla ailelere ulaşılıyorsa, ailelere okulda yapılacak olan </a:t>
            </a:r>
            <a:r>
              <a:rPr lang="tr-TR" sz="1800" b="0" dirty="0" err="1" smtClean="0">
                <a:latin typeface="Arial" pitchFamily="34" charset="0"/>
                <a:cs typeface="Arial" pitchFamily="34" charset="0"/>
              </a:rPr>
              <a:t>psikososyal</a:t>
            </a:r>
            <a:r>
              <a:rPr lang="tr-TR" sz="1800" b="0" dirty="0" smtClean="0">
                <a:latin typeface="Arial" pitchFamily="34" charset="0"/>
                <a:cs typeface="Arial" pitchFamily="34" charset="0"/>
              </a:rPr>
              <a:t> destek programından kısaca söz edilmeli ve oturumların amacı ve önemi üzerinde durulmalıdır.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Yazma bilmeyen katılımcının bulunduğu durumlarda gerekli paylaşımlar sözel olarak alınabilir.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Velilere, uygulama kapsamının bütün okul olduğu ifade edilmelidir. Öğrencilerle de çalışma yapılacağı söylenmeli ve ev ortamında öğrencilerin gözlemlenmesinin önemi de vurgulanmalıdır. </a:t>
            </a: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25</a:t>
            </a:fld>
            <a:endParaRPr lang="tr-TR" altLang="tr-TR"/>
          </a:p>
        </p:txBody>
      </p:sp>
      <p:sp>
        <p:nvSpPr>
          <p:cNvPr id="6" name="1 Başlık"/>
          <p:cNvSpPr>
            <a:spLocks noGrp="1"/>
          </p:cNvSpPr>
          <p:nvPr>
            <p:ph type="title"/>
          </p:nvPr>
        </p:nvSpPr>
        <p:spPr>
          <a:xfrm>
            <a:off x="822325" y="214291"/>
            <a:ext cx="7521575" cy="642942"/>
          </a:xfrm>
        </p:spPr>
        <p:txBody>
          <a:bodyPr/>
          <a:lstStyle/>
          <a:p>
            <a:pPr algn="ctr"/>
            <a:r>
              <a:rPr lang="tr-TR" sz="2000" b="1" dirty="0" err="1" smtClean="0">
                <a:solidFill>
                  <a:schemeClr val="bg1"/>
                </a:solidFill>
              </a:rPr>
              <a:t>Velİ</a:t>
            </a:r>
            <a:r>
              <a:rPr lang="tr-TR" sz="2000" b="1" i="1" dirty="0" smtClean="0">
                <a:solidFill>
                  <a:schemeClr val="bg1"/>
                </a:solidFill>
              </a:rPr>
              <a:t> </a:t>
            </a:r>
            <a:r>
              <a:rPr lang="tr-TR" sz="2000" b="1" dirty="0" err="1" smtClean="0">
                <a:solidFill>
                  <a:schemeClr val="bg1"/>
                </a:solidFill>
              </a:rPr>
              <a:t>Etkİnlİklerİ</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358246" cy="5143536"/>
          </a:xfrm>
        </p:spPr>
        <p:txBody>
          <a:bodyPr/>
          <a:lstStyle/>
          <a:p>
            <a:pPr>
              <a:buFont typeface="Wingdings" pitchFamily="2" charset="2"/>
              <a:buChar char="ü"/>
            </a:pPr>
            <a:r>
              <a:rPr lang="tr-TR" sz="1800" b="0" dirty="0" smtClean="0">
                <a:latin typeface="Arial" pitchFamily="34" charset="0"/>
                <a:cs typeface="Arial" pitchFamily="34" charset="0"/>
              </a:rPr>
              <a:t>Birbirlerini tanımalarını sağlamak için çocukları aynı sınıfta olan anne babalar aynı grupta toplanabilir. Grubun kalabalık olması durumunda velilerden farklı gruplar oluşturulabilir.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Oturumun başlama ve bitiş saati ile oturuma ne zaman ara verileceği katılımcılarla paylaşılmalıdır.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Tüm katılımcıların aktif olması sağlanmalıdır. Oturumun sonunda soru ve tartışma için bir zaman dilimi ayrılmalıdır.</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Oturum sonrasında bireysel görüşme yapmak isteyen olursa…</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Etkinlik sırasında kendisini iyi hissetmeyenler olursa… </a:t>
            </a:r>
          </a:p>
          <a:p>
            <a:pPr>
              <a:buFont typeface="Wingdings" pitchFamily="2" charset="2"/>
              <a:buChar char="ü"/>
            </a:pP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26</a:t>
            </a:fld>
            <a:endParaRPr lang="tr-TR" altLang="tr-TR"/>
          </a:p>
        </p:txBody>
      </p:sp>
      <p:sp>
        <p:nvSpPr>
          <p:cNvPr id="6" name="1 Başlık"/>
          <p:cNvSpPr>
            <a:spLocks noGrp="1"/>
          </p:cNvSpPr>
          <p:nvPr>
            <p:ph type="title"/>
          </p:nvPr>
        </p:nvSpPr>
        <p:spPr>
          <a:xfrm>
            <a:off x="822325" y="214291"/>
            <a:ext cx="7521575" cy="642942"/>
          </a:xfrm>
        </p:spPr>
        <p:txBody>
          <a:bodyPr/>
          <a:lstStyle/>
          <a:p>
            <a:pPr algn="ctr"/>
            <a:r>
              <a:rPr lang="tr-TR" sz="2000" b="1" dirty="0" err="1" smtClean="0">
                <a:solidFill>
                  <a:schemeClr val="bg1"/>
                </a:solidFill>
              </a:rPr>
              <a:t>Velİ</a:t>
            </a:r>
            <a:r>
              <a:rPr lang="tr-TR" sz="2000" b="1" dirty="0" smtClean="0">
                <a:solidFill>
                  <a:schemeClr val="bg1"/>
                </a:solidFill>
              </a:rPr>
              <a:t> </a:t>
            </a:r>
            <a:r>
              <a:rPr lang="tr-TR" sz="2000" b="1" dirty="0" err="1" smtClean="0">
                <a:solidFill>
                  <a:schemeClr val="bg1"/>
                </a:solidFill>
              </a:rPr>
              <a:t>Etkİnlİklerİ</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214290"/>
            <a:ext cx="7521575" cy="700111"/>
          </a:xfrm>
        </p:spPr>
        <p:txBody>
          <a:bodyPr/>
          <a:lstStyle/>
          <a:p>
            <a:pPr algn="ctr"/>
            <a:r>
              <a:rPr lang="tr-TR" sz="2000" b="1" dirty="0" err="1" smtClean="0">
                <a:solidFill>
                  <a:schemeClr val="bg1"/>
                </a:solidFill>
                <a:latin typeface="Arial" pitchFamily="34" charset="0"/>
                <a:cs typeface="Arial" pitchFamily="34" charset="0"/>
              </a:rPr>
              <a:t>IsInma</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Etkİnlİklerİ</a:t>
            </a:r>
            <a:r>
              <a:rPr lang="tr-TR" sz="2000" b="1" dirty="0" smtClean="0">
                <a:solidFill>
                  <a:schemeClr val="bg1"/>
                </a:solidFill>
                <a:latin typeface="Arial" pitchFamily="34" charset="0"/>
                <a:cs typeface="Arial" pitchFamily="34" charset="0"/>
              </a:rPr>
              <a:t> </a:t>
            </a:r>
            <a:endParaRPr lang="tr-TR" sz="2000" b="1" dirty="0">
              <a:solidFill>
                <a:schemeClr val="bg1"/>
              </a:solidFill>
            </a:endParaRPr>
          </a:p>
        </p:txBody>
      </p:sp>
      <p:sp>
        <p:nvSpPr>
          <p:cNvPr id="3" name="2 İçerik Yer Tutucusu"/>
          <p:cNvSpPr>
            <a:spLocks noGrp="1"/>
          </p:cNvSpPr>
          <p:nvPr>
            <p:ph idx="1"/>
          </p:nvPr>
        </p:nvSpPr>
        <p:spPr>
          <a:xfrm>
            <a:off x="285720" y="1100138"/>
            <a:ext cx="8643997" cy="4829192"/>
          </a:xfrm>
        </p:spPr>
        <p:txBody>
          <a:bodyPr/>
          <a:lstStyle/>
          <a:p>
            <a:pPr>
              <a:buFont typeface="Wingdings" pitchFamily="2" charset="2"/>
              <a:buChar char="ü"/>
            </a:pPr>
            <a:r>
              <a:rPr lang="tr-TR" sz="1800" b="0" dirty="0" smtClean="0">
                <a:latin typeface="Arial" pitchFamily="34" charset="0"/>
                <a:cs typeface="Arial" pitchFamily="34" charset="0"/>
              </a:rPr>
              <a:t>Kullanılması zorunlu değil, gereksinim duyulduğunda…</a:t>
            </a:r>
          </a:p>
          <a:p>
            <a:pPr>
              <a:buFont typeface="Wingdings" pitchFamily="2" charset="2"/>
              <a:buChar char="ü"/>
            </a:pPr>
            <a:r>
              <a:rPr lang="tr-TR" sz="1800" b="0" dirty="0" smtClean="0">
                <a:latin typeface="Arial" pitchFamily="34" charset="0"/>
                <a:cs typeface="Arial" pitchFamily="34" charset="0"/>
              </a:rPr>
              <a:t>Kayıp travmalarında ısınma etkinlikleri yerine duygusal paylaşımı arttıracak başka etkinlikler tercih edilebilir. </a:t>
            </a:r>
          </a:p>
          <a:p>
            <a:pPr>
              <a:buFont typeface="Wingdings" pitchFamily="2" charset="2"/>
              <a:buChar char="ü"/>
            </a:pPr>
            <a:r>
              <a:rPr lang="tr-TR" sz="1800" b="0" dirty="0" smtClean="0">
                <a:latin typeface="Arial" pitchFamily="34" charset="0"/>
                <a:cs typeface="Arial" pitchFamily="34" charset="0"/>
              </a:rPr>
              <a:t>Süre, grubun dinamiğine ve uygulanacak asıl etkinliğin süresine göre belirlenmelidir. </a:t>
            </a:r>
          </a:p>
          <a:p>
            <a:pPr>
              <a:buFont typeface="Wingdings" pitchFamily="2" charset="2"/>
              <a:buChar char="ü"/>
            </a:pPr>
            <a:r>
              <a:rPr lang="tr-TR" sz="1800" b="0" dirty="0" smtClean="0">
                <a:latin typeface="Arial" pitchFamily="34" charset="0"/>
                <a:cs typeface="Arial" pitchFamily="34" charset="0"/>
              </a:rPr>
              <a:t>Tüm yaş gruplarında ve farklı hedef kitlelerde kullanılabilir. </a:t>
            </a:r>
          </a:p>
          <a:p>
            <a:pPr>
              <a:buFont typeface="Wingdings" pitchFamily="2" charset="2"/>
              <a:buChar char="ü"/>
            </a:pPr>
            <a:r>
              <a:rPr lang="tr-TR" sz="1800" b="0" dirty="0" smtClean="0">
                <a:latin typeface="Arial" pitchFamily="34" charset="0"/>
                <a:cs typeface="Arial" pitchFamily="34" charset="0"/>
              </a:rPr>
              <a:t>Amaç galibiyet değil, rekabet ortamı istenmiyor. Bunun bir yarışma olmadığı, sadece eğlenmek için yapıldığı vurgulanmalıdır ve sonunda bütün grup üyelerine olumlu geri bildirimler verilmelidir. </a:t>
            </a:r>
          </a:p>
          <a:p>
            <a:pPr>
              <a:buFont typeface="Wingdings" pitchFamily="2" charset="2"/>
              <a:buChar char="ü"/>
            </a:pPr>
            <a:r>
              <a:rPr lang="tr-TR" sz="1800" b="0" dirty="0" smtClean="0">
                <a:latin typeface="Arial" pitchFamily="34" charset="0"/>
                <a:cs typeface="Arial" pitchFamily="34" charset="0"/>
              </a:rPr>
              <a:t>Fiziksel temas içeren etkinliklerde grup üyelerinin birbirlerine zarar vermelerini önlemek için gerekli hatırlatmalar ve önlemler !</a:t>
            </a:r>
          </a:p>
          <a:p>
            <a:pPr>
              <a:buFont typeface="Wingdings" pitchFamily="2" charset="2"/>
              <a:buChar char="ü"/>
            </a:pPr>
            <a:r>
              <a:rPr lang="tr-TR" sz="1800" b="0" dirty="0" smtClean="0">
                <a:latin typeface="Arial" pitchFamily="34" charset="0"/>
                <a:cs typeface="Arial" pitchFamily="34" charset="0"/>
              </a:rPr>
              <a:t>Grubun cinsiyet konusundaki hassasiyetleri dikkate alınarak…</a:t>
            </a:r>
          </a:p>
          <a:p>
            <a:pPr>
              <a:buFont typeface="Wingdings" pitchFamily="2" charset="2"/>
              <a:buChar char="ü"/>
            </a:pPr>
            <a:r>
              <a:rPr lang="tr-TR" sz="1800" b="0" dirty="0" smtClean="0">
                <a:latin typeface="Arial" pitchFamily="34" charset="0"/>
                <a:cs typeface="Arial" pitchFamily="34" charset="0"/>
              </a:rPr>
              <a:t>Katılıma isteksiz olanlar teşvik edilmeli, ancak zorlanmamalı !</a:t>
            </a: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27</a:t>
            </a:fld>
            <a:endParaRPr lang="tr-TR" altLang="tr-T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142853"/>
            <a:ext cx="6918027" cy="771548"/>
          </a:xfrm>
        </p:spPr>
        <p:txBody>
          <a:bodyPr/>
          <a:lstStyle/>
          <a:p>
            <a:pPr algn="ctr"/>
            <a:r>
              <a:rPr lang="tr-TR" sz="1800" b="1" dirty="0" smtClean="0">
                <a:solidFill>
                  <a:schemeClr val="bg1"/>
                </a:solidFill>
                <a:latin typeface="Arial" pitchFamily="34" charset="0"/>
                <a:cs typeface="Arial" pitchFamily="34" charset="0"/>
              </a:rPr>
              <a:t>Özel </a:t>
            </a:r>
            <a:r>
              <a:rPr lang="tr-TR" sz="1800" b="1" dirty="0" err="1" smtClean="0">
                <a:solidFill>
                  <a:schemeClr val="bg1"/>
                </a:solidFill>
                <a:latin typeface="Arial" pitchFamily="34" charset="0"/>
                <a:cs typeface="Arial" pitchFamily="34" charset="0"/>
              </a:rPr>
              <a:t>Eğİtİm</a:t>
            </a:r>
            <a:r>
              <a:rPr lang="tr-TR" sz="1800" b="1" dirty="0" smtClean="0">
                <a:solidFill>
                  <a:schemeClr val="bg1"/>
                </a:solidFill>
                <a:latin typeface="Arial" pitchFamily="34" charset="0"/>
                <a:cs typeface="Arial" pitchFamily="34" charset="0"/>
              </a:rPr>
              <a:t> </a:t>
            </a:r>
            <a:r>
              <a:rPr lang="tr-TR" sz="1800" b="1" dirty="0" err="1" smtClean="0">
                <a:solidFill>
                  <a:schemeClr val="bg1"/>
                </a:solidFill>
                <a:latin typeface="Arial" pitchFamily="34" charset="0"/>
                <a:cs typeface="Arial" pitchFamily="34" charset="0"/>
              </a:rPr>
              <a:t>İhtİyacI</a:t>
            </a:r>
            <a:r>
              <a:rPr lang="tr-TR" sz="1800" b="1" dirty="0" smtClean="0">
                <a:solidFill>
                  <a:schemeClr val="bg1"/>
                </a:solidFill>
                <a:latin typeface="Arial" pitchFamily="34" charset="0"/>
                <a:cs typeface="Arial" pitchFamily="34" charset="0"/>
              </a:rPr>
              <a:t> Olan </a:t>
            </a:r>
            <a:r>
              <a:rPr lang="tr-TR" sz="1800" b="1" dirty="0" err="1" smtClean="0">
                <a:solidFill>
                  <a:schemeClr val="bg1"/>
                </a:solidFill>
                <a:latin typeface="Arial" pitchFamily="34" charset="0"/>
                <a:cs typeface="Arial" pitchFamily="34" charset="0"/>
              </a:rPr>
              <a:t>Öğrencİlerle</a:t>
            </a:r>
            <a:r>
              <a:rPr lang="tr-TR" sz="1800" b="1" dirty="0" smtClean="0">
                <a:solidFill>
                  <a:schemeClr val="bg1"/>
                </a:solidFill>
                <a:latin typeface="Arial" pitchFamily="34" charset="0"/>
                <a:cs typeface="Arial" pitchFamily="34" charset="0"/>
              </a:rPr>
              <a:t> </a:t>
            </a:r>
            <a:r>
              <a:rPr lang="tr-TR" sz="1800" b="1" dirty="0" err="1" smtClean="0">
                <a:solidFill>
                  <a:schemeClr val="bg1"/>
                </a:solidFill>
                <a:latin typeface="Arial" pitchFamily="34" charset="0"/>
                <a:cs typeface="Arial" pitchFamily="34" charset="0"/>
              </a:rPr>
              <a:t>YapIlan</a:t>
            </a:r>
            <a:r>
              <a:rPr lang="tr-TR" sz="1800" b="1" dirty="0" smtClean="0">
                <a:solidFill>
                  <a:schemeClr val="bg1"/>
                </a:solidFill>
                <a:latin typeface="Arial" pitchFamily="34" charset="0"/>
                <a:cs typeface="Arial" pitchFamily="34" charset="0"/>
              </a:rPr>
              <a:t> </a:t>
            </a:r>
            <a:r>
              <a:rPr lang="tr-TR" sz="1800" b="1" dirty="0" err="1" smtClean="0">
                <a:solidFill>
                  <a:schemeClr val="bg1"/>
                </a:solidFill>
                <a:latin typeface="Arial" pitchFamily="34" charset="0"/>
                <a:cs typeface="Arial" pitchFamily="34" charset="0"/>
              </a:rPr>
              <a:t>ÇalIşmalarda</a:t>
            </a:r>
            <a:r>
              <a:rPr lang="tr-TR" sz="1800" b="1" dirty="0" smtClean="0">
                <a:solidFill>
                  <a:schemeClr val="bg1"/>
                </a:solidFill>
                <a:latin typeface="Arial" pitchFamily="34" charset="0"/>
                <a:cs typeface="Arial" pitchFamily="34" charset="0"/>
              </a:rPr>
              <a:t> </a:t>
            </a:r>
            <a:r>
              <a:rPr lang="tr-TR" sz="1800" b="1" dirty="0" err="1" smtClean="0">
                <a:solidFill>
                  <a:schemeClr val="bg1"/>
                </a:solidFill>
                <a:latin typeface="Arial" pitchFamily="34" charset="0"/>
                <a:cs typeface="Arial" pitchFamily="34" charset="0"/>
              </a:rPr>
              <a:t>Dİkkat</a:t>
            </a:r>
            <a:r>
              <a:rPr lang="tr-TR" sz="1800" b="1" dirty="0" smtClean="0">
                <a:solidFill>
                  <a:schemeClr val="bg1"/>
                </a:solidFill>
                <a:latin typeface="Arial" pitchFamily="34" charset="0"/>
                <a:cs typeface="Arial" pitchFamily="34" charset="0"/>
              </a:rPr>
              <a:t> </a:t>
            </a:r>
            <a:r>
              <a:rPr lang="tr-TR" sz="1800" b="1" dirty="0" err="1" smtClean="0">
                <a:solidFill>
                  <a:schemeClr val="bg1"/>
                </a:solidFill>
                <a:latin typeface="Arial" pitchFamily="34" charset="0"/>
                <a:cs typeface="Arial" pitchFamily="34" charset="0"/>
              </a:rPr>
              <a:t>Edİlecek</a:t>
            </a:r>
            <a:r>
              <a:rPr lang="tr-TR" sz="1800" b="1" dirty="0" smtClean="0">
                <a:solidFill>
                  <a:schemeClr val="bg1"/>
                </a:solidFill>
                <a:latin typeface="Arial" pitchFamily="34" charset="0"/>
                <a:cs typeface="Arial" pitchFamily="34" charset="0"/>
              </a:rPr>
              <a:t> Noktalar </a:t>
            </a:r>
            <a:endParaRPr lang="tr-TR" sz="1800" b="1" dirty="0">
              <a:solidFill>
                <a:schemeClr val="bg1"/>
              </a:solidFill>
            </a:endParaRPr>
          </a:p>
        </p:txBody>
      </p:sp>
      <p:sp>
        <p:nvSpPr>
          <p:cNvPr id="3" name="2 İçerik Yer Tutucusu"/>
          <p:cNvSpPr>
            <a:spLocks noGrp="1"/>
          </p:cNvSpPr>
          <p:nvPr>
            <p:ph idx="1"/>
          </p:nvPr>
        </p:nvSpPr>
        <p:spPr>
          <a:xfrm>
            <a:off x="571472" y="1142984"/>
            <a:ext cx="8358246" cy="5214974"/>
          </a:xfrm>
        </p:spPr>
        <p:txBody>
          <a:bodyPr/>
          <a:lstStyle/>
          <a:p>
            <a:pPr>
              <a:buFont typeface="Wingdings" pitchFamily="2" charset="2"/>
              <a:buChar char="ü"/>
            </a:pPr>
            <a:r>
              <a:rPr lang="tr-TR" sz="1800" b="0" dirty="0" smtClean="0">
                <a:latin typeface="Arial" pitchFamily="34" charset="0"/>
                <a:cs typeface="Arial" pitchFamily="34" charset="0"/>
              </a:rPr>
              <a:t>“İlave bilgi ve uyarılar” bölümüne dikkat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Soyut kavramlar ve uzun cümleler ! </a:t>
            </a:r>
          </a:p>
          <a:p>
            <a:pPr>
              <a:buNone/>
            </a:pPr>
            <a:r>
              <a:rPr lang="tr-TR" sz="1800" b="0" dirty="0" smtClean="0">
                <a:latin typeface="Arial" pitchFamily="34" charset="0"/>
                <a:cs typeface="Arial" pitchFamily="34" charset="0"/>
              </a:rPr>
              <a:t>	(Örneğin, </a:t>
            </a:r>
            <a:r>
              <a:rPr lang="tr-TR" sz="1800" b="0" dirty="0" smtClean="0">
                <a:solidFill>
                  <a:srgbClr val="0033CC"/>
                </a:solidFill>
                <a:latin typeface="Arial" pitchFamily="34" charset="0"/>
                <a:cs typeface="Arial" pitchFamily="34" charset="0"/>
              </a:rPr>
              <a:t>“Elinizdeki kalemlerle masanın üzerindeki kâğıda üzgün olduğunuzda yanınızda görmek istediğiniz kişinin resmini çiziniz.” </a:t>
            </a:r>
            <a:r>
              <a:rPr lang="tr-TR" sz="1800" b="0" dirty="0" smtClean="0">
                <a:latin typeface="Arial" pitchFamily="34" charset="0"/>
                <a:cs typeface="Arial" pitchFamily="34" charset="0"/>
              </a:rPr>
              <a:t>yerine, </a:t>
            </a:r>
            <a:r>
              <a:rPr lang="tr-TR" sz="1800" b="0" dirty="0" smtClean="0">
                <a:solidFill>
                  <a:srgbClr val="0033CC"/>
                </a:solidFill>
                <a:latin typeface="Arial" pitchFamily="34" charset="0"/>
                <a:cs typeface="Arial" pitchFamily="34" charset="0"/>
              </a:rPr>
              <a:t>“Kalemi eline al. Üzüldüğünü düşün. Yanında kimi görmek istersin? Bu kâğıda resmini çiz.” </a:t>
            </a:r>
            <a:r>
              <a:rPr lang="tr-TR" sz="1800" b="0" dirty="0" smtClean="0">
                <a:latin typeface="Arial" pitchFamily="34" charset="0"/>
                <a:cs typeface="Arial" pitchFamily="34" charset="0"/>
              </a:rPr>
              <a:t>gibi.)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Öğrencinin sınıfta en ön sırada, öğretmene yakın ve iletişimin en iyi sağlanabileceği yerde olması !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Yüzün çocuğa dönük olması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Okul öncesi ve ilkokulda (etkinlik ve uygulayıcı uygunsa) kukla, drama! </a:t>
            </a:r>
          </a:p>
          <a:p>
            <a:pPr>
              <a:buNone/>
            </a:pPr>
            <a:r>
              <a:rPr lang="tr-TR" sz="1800" b="0" dirty="0" smtClean="0">
                <a:latin typeface="Arial" pitchFamily="34" charset="0"/>
                <a:cs typeface="Arial" pitchFamily="34" charset="0"/>
              </a:rPr>
              <a:t> </a:t>
            </a: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28</a:t>
            </a:fld>
            <a:endParaRPr lang="tr-TR" altLang="tr-T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428736"/>
            <a:ext cx="7772428" cy="4472002"/>
          </a:xfrm>
        </p:spPr>
        <p:txBody>
          <a:bodyPr/>
          <a:lstStyle/>
          <a:p>
            <a:pPr>
              <a:buFont typeface="Wingdings" pitchFamily="2" charset="2"/>
              <a:buChar char="ü"/>
            </a:pPr>
            <a:r>
              <a:rPr lang="tr-TR" sz="1800" b="0" dirty="0" smtClean="0">
                <a:latin typeface="Arial" pitchFamily="34" charset="0"/>
                <a:cs typeface="Arial" pitchFamily="34" charset="0"/>
              </a:rPr>
              <a:t>Dikkat Eksikliği ve </a:t>
            </a:r>
            <a:r>
              <a:rPr lang="tr-TR" sz="1800" b="0" dirty="0" err="1" smtClean="0">
                <a:latin typeface="Arial" pitchFamily="34" charset="0"/>
                <a:cs typeface="Arial" pitchFamily="34" charset="0"/>
              </a:rPr>
              <a:t>Hiperaktivite</a:t>
            </a:r>
            <a:r>
              <a:rPr lang="tr-TR" sz="1800" b="0" dirty="0" smtClean="0">
                <a:latin typeface="Arial" pitchFamily="34" charset="0"/>
                <a:cs typeface="Arial" pitchFamily="34" charset="0"/>
              </a:rPr>
              <a:t> Bozukluğu, Otizm, </a:t>
            </a:r>
            <a:r>
              <a:rPr lang="tr-TR" sz="1800" b="0" dirty="0" err="1" smtClean="0">
                <a:latin typeface="Arial" pitchFamily="34" charset="0"/>
                <a:cs typeface="Arial" pitchFamily="34" charset="0"/>
              </a:rPr>
              <a:t>Down</a:t>
            </a:r>
            <a:r>
              <a:rPr lang="tr-TR" sz="1800" b="0" dirty="0" smtClean="0">
                <a:latin typeface="Arial" pitchFamily="34" charset="0"/>
                <a:cs typeface="Arial" pitchFamily="34" charset="0"/>
              </a:rPr>
              <a:t> Sendromu </a:t>
            </a:r>
          </a:p>
          <a:p>
            <a:pPr>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dikkat süreleri kısa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süreçte zorlanmamalı, ara vermesine izin verilmeli, görev ve sorumluluklar verilerek tekrar etkinliğe katılması için teşvik</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İhtiyaç duyulduğu takdirde özel eğitim öğretmeninden ya da sınıf rehber öğretmeninden destek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Uygulayıcı sınıfı tanımayan biri ise, sınıfta özel eğitim ihtiyacı olan bir öğrencinin olup olmadığını ve ilgili diğer bilgileri önceden almalı.</a:t>
            </a:r>
          </a:p>
          <a:p>
            <a:pPr>
              <a:buNone/>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29</a:t>
            </a:fld>
            <a:endParaRPr lang="tr-TR" altLang="tr-TR"/>
          </a:p>
        </p:txBody>
      </p:sp>
      <p:sp>
        <p:nvSpPr>
          <p:cNvPr id="6" name="1 Başlık"/>
          <p:cNvSpPr>
            <a:spLocks noGrp="1"/>
          </p:cNvSpPr>
          <p:nvPr>
            <p:ph type="title"/>
          </p:nvPr>
        </p:nvSpPr>
        <p:spPr>
          <a:xfrm>
            <a:off x="822325" y="142853"/>
            <a:ext cx="7062043" cy="771548"/>
          </a:xfrm>
        </p:spPr>
        <p:txBody>
          <a:bodyPr/>
          <a:lstStyle/>
          <a:p>
            <a:pPr algn="ctr"/>
            <a:r>
              <a:rPr lang="tr-TR" sz="1800" b="1" dirty="0" smtClean="0">
                <a:solidFill>
                  <a:schemeClr val="bg1"/>
                </a:solidFill>
                <a:latin typeface="Arial" pitchFamily="34" charset="0"/>
                <a:cs typeface="Arial" pitchFamily="34" charset="0"/>
              </a:rPr>
              <a:t>Özel </a:t>
            </a:r>
            <a:r>
              <a:rPr lang="tr-TR" sz="1800" b="1" dirty="0" err="1" smtClean="0">
                <a:solidFill>
                  <a:schemeClr val="bg1"/>
                </a:solidFill>
                <a:latin typeface="Arial" pitchFamily="34" charset="0"/>
                <a:cs typeface="Arial" pitchFamily="34" charset="0"/>
              </a:rPr>
              <a:t>Eğİtİm</a:t>
            </a:r>
            <a:r>
              <a:rPr lang="tr-TR" sz="1800" b="1" dirty="0" smtClean="0">
                <a:solidFill>
                  <a:schemeClr val="bg1"/>
                </a:solidFill>
                <a:latin typeface="Arial" pitchFamily="34" charset="0"/>
                <a:cs typeface="Arial" pitchFamily="34" charset="0"/>
              </a:rPr>
              <a:t> </a:t>
            </a:r>
            <a:r>
              <a:rPr lang="tr-TR" sz="1800" b="1" dirty="0" err="1" smtClean="0">
                <a:solidFill>
                  <a:schemeClr val="bg1"/>
                </a:solidFill>
                <a:latin typeface="Arial" pitchFamily="34" charset="0"/>
                <a:cs typeface="Arial" pitchFamily="34" charset="0"/>
              </a:rPr>
              <a:t>İhtİyacI</a:t>
            </a:r>
            <a:r>
              <a:rPr lang="tr-TR" sz="1800" b="1" dirty="0" smtClean="0">
                <a:solidFill>
                  <a:schemeClr val="bg1"/>
                </a:solidFill>
                <a:latin typeface="Arial" pitchFamily="34" charset="0"/>
                <a:cs typeface="Arial" pitchFamily="34" charset="0"/>
              </a:rPr>
              <a:t> Olan </a:t>
            </a:r>
            <a:r>
              <a:rPr lang="tr-TR" sz="1800" b="1" dirty="0" err="1" smtClean="0">
                <a:solidFill>
                  <a:schemeClr val="bg1"/>
                </a:solidFill>
                <a:latin typeface="Arial" pitchFamily="34" charset="0"/>
                <a:cs typeface="Arial" pitchFamily="34" charset="0"/>
              </a:rPr>
              <a:t>Öğrencİlerle</a:t>
            </a:r>
            <a:r>
              <a:rPr lang="tr-TR" sz="1800" b="1" dirty="0" smtClean="0">
                <a:solidFill>
                  <a:schemeClr val="bg1"/>
                </a:solidFill>
                <a:latin typeface="Arial" pitchFamily="34" charset="0"/>
                <a:cs typeface="Arial" pitchFamily="34" charset="0"/>
              </a:rPr>
              <a:t> </a:t>
            </a:r>
            <a:r>
              <a:rPr lang="tr-TR" sz="1800" b="1" dirty="0" err="1" smtClean="0">
                <a:solidFill>
                  <a:schemeClr val="bg1"/>
                </a:solidFill>
                <a:latin typeface="Arial" pitchFamily="34" charset="0"/>
                <a:cs typeface="Arial" pitchFamily="34" charset="0"/>
              </a:rPr>
              <a:t>YapIlan</a:t>
            </a:r>
            <a:r>
              <a:rPr lang="tr-TR" sz="1800" b="1" dirty="0" smtClean="0">
                <a:solidFill>
                  <a:schemeClr val="bg1"/>
                </a:solidFill>
                <a:latin typeface="Arial" pitchFamily="34" charset="0"/>
                <a:cs typeface="Arial" pitchFamily="34" charset="0"/>
              </a:rPr>
              <a:t> </a:t>
            </a:r>
            <a:r>
              <a:rPr lang="tr-TR" sz="1800" b="1" dirty="0" err="1" smtClean="0">
                <a:solidFill>
                  <a:schemeClr val="bg1"/>
                </a:solidFill>
                <a:latin typeface="Arial" pitchFamily="34" charset="0"/>
                <a:cs typeface="Arial" pitchFamily="34" charset="0"/>
              </a:rPr>
              <a:t>ÇalIşmalarda</a:t>
            </a:r>
            <a:r>
              <a:rPr lang="tr-TR" sz="1800" b="1" dirty="0" smtClean="0">
                <a:solidFill>
                  <a:schemeClr val="bg1"/>
                </a:solidFill>
                <a:latin typeface="Arial" pitchFamily="34" charset="0"/>
                <a:cs typeface="Arial" pitchFamily="34" charset="0"/>
              </a:rPr>
              <a:t> </a:t>
            </a:r>
            <a:r>
              <a:rPr lang="tr-TR" sz="1800" b="1" dirty="0" err="1" smtClean="0">
                <a:solidFill>
                  <a:schemeClr val="bg1"/>
                </a:solidFill>
                <a:latin typeface="Arial" pitchFamily="34" charset="0"/>
                <a:cs typeface="Arial" pitchFamily="34" charset="0"/>
              </a:rPr>
              <a:t>Dİkkat</a:t>
            </a:r>
            <a:r>
              <a:rPr lang="tr-TR" sz="1800" b="1" dirty="0" smtClean="0">
                <a:solidFill>
                  <a:schemeClr val="bg1"/>
                </a:solidFill>
                <a:latin typeface="Arial" pitchFamily="34" charset="0"/>
                <a:cs typeface="Arial" pitchFamily="34" charset="0"/>
              </a:rPr>
              <a:t> </a:t>
            </a:r>
            <a:r>
              <a:rPr lang="tr-TR" sz="1800" b="1" dirty="0" err="1" smtClean="0">
                <a:solidFill>
                  <a:schemeClr val="bg1"/>
                </a:solidFill>
                <a:latin typeface="Arial" pitchFamily="34" charset="0"/>
                <a:cs typeface="Arial" pitchFamily="34" charset="0"/>
              </a:rPr>
              <a:t>Edİlecek</a:t>
            </a:r>
            <a:r>
              <a:rPr lang="tr-TR" sz="1800" b="1" dirty="0" smtClean="0">
                <a:solidFill>
                  <a:schemeClr val="bg1"/>
                </a:solidFill>
                <a:latin typeface="Arial" pitchFamily="34" charset="0"/>
                <a:cs typeface="Arial" pitchFamily="34" charset="0"/>
              </a:rPr>
              <a:t> Noktalar </a:t>
            </a:r>
            <a:endParaRPr lang="tr-TR" sz="18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16632"/>
            <a:ext cx="7521575" cy="785818"/>
          </a:xfrm>
        </p:spPr>
        <p:txBody>
          <a:bodyPr/>
          <a:lstStyle/>
          <a:p>
            <a:pPr algn="ctr"/>
            <a:r>
              <a:rPr lang="tr-TR" b="1" dirty="0" smtClean="0">
                <a:solidFill>
                  <a:schemeClr val="bg1"/>
                </a:solidFill>
              </a:rPr>
              <a:t>Tüm </a:t>
            </a:r>
            <a:r>
              <a:rPr lang="tr-TR" b="1" dirty="0" err="1" smtClean="0">
                <a:solidFill>
                  <a:schemeClr val="bg1"/>
                </a:solidFill>
              </a:rPr>
              <a:t>Etkİnlİklerde</a:t>
            </a:r>
            <a:r>
              <a:rPr lang="tr-TR" b="1" dirty="0" smtClean="0">
                <a:solidFill>
                  <a:schemeClr val="bg1"/>
                </a:solidFill>
              </a:rPr>
              <a:t> </a:t>
            </a:r>
            <a:r>
              <a:rPr lang="tr-TR" b="1" dirty="0" err="1" smtClean="0">
                <a:solidFill>
                  <a:schemeClr val="bg1"/>
                </a:solidFill>
              </a:rPr>
              <a:t>Dİkkat</a:t>
            </a:r>
            <a:r>
              <a:rPr lang="tr-TR" b="1" dirty="0" smtClean="0">
                <a:solidFill>
                  <a:schemeClr val="bg1"/>
                </a:solidFill>
              </a:rPr>
              <a:t> </a:t>
            </a:r>
            <a:r>
              <a:rPr lang="tr-TR" b="1" dirty="0" err="1" smtClean="0">
                <a:solidFill>
                  <a:schemeClr val="bg1"/>
                </a:solidFill>
              </a:rPr>
              <a:t>Edİlmesİ</a:t>
            </a:r>
            <a:r>
              <a:rPr lang="tr-TR" b="1" dirty="0" smtClean="0">
                <a:solidFill>
                  <a:schemeClr val="bg1"/>
                </a:solidFill>
              </a:rPr>
              <a:t> Gereken Ortak Noktalar </a:t>
            </a:r>
          </a:p>
        </p:txBody>
      </p:sp>
      <p:sp>
        <p:nvSpPr>
          <p:cNvPr id="3" name="2 İçerik Yer Tutucusu"/>
          <p:cNvSpPr>
            <a:spLocks noGrp="1"/>
          </p:cNvSpPr>
          <p:nvPr>
            <p:ph idx="1"/>
          </p:nvPr>
        </p:nvSpPr>
        <p:spPr>
          <a:xfrm>
            <a:off x="822325" y="1100138"/>
            <a:ext cx="7893079" cy="5114944"/>
          </a:xfrm>
        </p:spPr>
        <p:txBody>
          <a:bodyPr/>
          <a:lstStyle/>
          <a:p>
            <a:pPr algn="just">
              <a:buNone/>
            </a:pPr>
            <a:endParaRPr lang="tr-TR" sz="1800" dirty="0" smtClean="0">
              <a:latin typeface="Arial" pitchFamily="34" charset="0"/>
              <a:cs typeface="Arial" pitchFamily="34" charset="0"/>
            </a:endParaRPr>
          </a:p>
          <a:p>
            <a:pPr marL="457200" indent="-457200" algn="just">
              <a:buFont typeface="Wingdings" pitchFamily="2" charset="2"/>
              <a:buChar char="ü"/>
            </a:pPr>
            <a:r>
              <a:rPr lang="tr-TR" sz="1800" b="0" dirty="0" smtClean="0">
                <a:latin typeface="Arial" pitchFamily="34" charset="0"/>
                <a:cs typeface="Arial" pitchFamily="34" charset="0"/>
              </a:rPr>
              <a:t>Önleyici etkinlikler, </a:t>
            </a:r>
          </a:p>
          <a:p>
            <a:pPr marL="457200" indent="-457200" algn="just">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hazır bulunuşluk </a:t>
            </a:r>
          </a:p>
          <a:p>
            <a:pPr marL="457200" indent="-457200" algn="just">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baş etme becerileri </a:t>
            </a:r>
          </a:p>
          <a:p>
            <a:pPr marL="457200" indent="-457200" algn="just">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zararı azaltmayı hedefleyen etkinliklerdir.</a:t>
            </a:r>
          </a:p>
          <a:p>
            <a:pPr>
              <a:buFont typeface="Wingdings" pitchFamily="2" charset="2"/>
              <a:buChar char="ü"/>
            </a:pPr>
            <a:r>
              <a:rPr lang="tr-TR" sz="1800" b="0" dirty="0" smtClean="0">
                <a:latin typeface="Arial" pitchFamily="34" charset="0"/>
                <a:cs typeface="Arial" pitchFamily="34" charset="0"/>
              </a:rPr>
              <a:t>Isınma etkinliklerini seçerken,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Hedef kitlenin gelişimsel özellikleri/özellikleri </a:t>
            </a:r>
          </a:p>
          <a:p>
            <a:pPr>
              <a:buNone/>
            </a:pPr>
            <a:r>
              <a:rPr lang="tr-TR" sz="1800" b="0" dirty="0" smtClean="0">
                <a:latin typeface="Arial" pitchFamily="34" charset="0"/>
                <a:cs typeface="Arial" pitchFamily="34" charset="0"/>
                <a:sym typeface="Wingdings" pitchFamily="2" charset="2"/>
              </a:rPr>
              <a:t>		 U</a:t>
            </a:r>
            <a:r>
              <a:rPr lang="tr-TR" sz="1800" b="0" dirty="0" smtClean="0">
                <a:latin typeface="Arial" pitchFamily="34" charset="0"/>
                <a:cs typeface="Arial" pitchFamily="34" charset="0"/>
              </a:rPr>
              <a:t>ygulanacak ısınma etkinliğinin içeriğine dikkat</a:t>
            </a:r>
          </a:p>
          <a:p>
            <a:pPr>
              <a:buFont typeface="Wingdings" pitchFamily="2" charset="2"/>
              <a:buChar char="ü"/>
            </a:pPr>
            <a:r>
              <a:rPr lang="tr-TR" sz="1800" b="0" dirty="0" smtClean="0">
                <a:latin typeface="Arial" pitchFamily="34" charset="0"/>
                <a:cs typeface="Arial" pitchFamily="34" charset="0"/>
                <a:sym typeface="Wingdings" pitchFamily="2" charset="2"/>
              </a:rPr>
              <a:t>Teorik bölümlerin okunması</a:t>
            </a:r>
          </a:p>
          <a:p>
            <a:pPr>
              <a:buFont typeface="Wingdings" pitchFamily="2" charset="2"/>
              <a:buChar char="ü"/>
            </a:pPr>
            <a:r>
              <a:rPr lang="tr-TR" sz="1800" b="0" dirty="0" smtClean="0">
                <a:latin typeface="Arial" pitchFamily="34" charset="0"/>
                <a:cs typeface="Arial" pitchFamily="34" charset="0"/>
              </a:rPr>
              <a:t>İlave bilgi ve uyarılar </a:t>
            </a:r>
          </a:p>
          <a:p>
            <a:pPr>
              <a:buFont typeface="Wingdings" pitchFamily="2" charset="2"/>
              <a:buChar char="ü"/>
            </a:pPr>
            <a:r>
              <a:rPr lang="tr-TR" sz="1800" b="0" dirty="0" smtClean="0">
                <a:latin typeface="Arial" pitchFamily="34" charset="0"/>
                <a:cs typeface="Arial" pitchFamily="34" charset="0"/>
              </a:rPr>
              <a:t>Materyal hazırlığı </a:t>
            </a:r>
            <a:r>
              <a:rPr lang="tr-TR" sz="1800" b="0" dirty="0" smtClean="0">
                <a:latin typeface="Arial" pitchFamily="34" charset="0"/>
                <a:cs typeface="Arial" pitchFamily="34" charset="0"/>
                <a:sym typeface="Wingdings" pitchFamily="2" charset="2"/>
              </a:rPr>
              <a:t> Okul idaresinden destek</a:t>
            </a:r>
            <a:r>
              <a:rPr lang="tr-TR" sz="1800" b="0" dirty="0" smtClean="0">
                <a:latin typeface="Arial" pitchFamily="34" charset="0"/>
                <a:cs typeface="Arial" pitchFamily="34" charset="0"/>
              </a:rPr>
              <a:t> </a:t>
            </a:r>
          </a:p>
          <a:p>
            <a:pPr>
              <a:buNone/>
            </a:pPr>
            <a:endParaRPr lang="tr-TR" b="0" dirty="0" smtClean="0">
              <a:latin typeface="Arial" pitchFamily="34" charset="0"/>
              <a:cs typeface="Arial" pitchFamily="34" charset="0"/>
            </a:endParaRPr>
          </a:p>
          <a:p>
            <a:pPr>
              <a:buFont typeface="Wingdings" pitchFamily="2" charset="2"/>
              <a:buChar char="ü"/>
            </a:pPr>
            <a:endParaRPr lang="tr-TR" b="0" dirty="0" smtClean="0">
              <a:latin typeface="Arial" pitchFamily="34" charset="0"/>
              <a:cs typeface="Arial" pitchFamily="34" charset="0"/>
            </a:endParaRPr>
          </a:p>
          <a:p>
            <a:pPr>
              <a:buNone/>
            </a:pPr>
            <a:endParaRPr lang="tr-TR" b="0" dirty="0" smtClean="0">
              <a:latin typeface="Arial" pitchFamily="34" charset="0"/>
              <a:cs typeface="Arial" pitchFamily="34" charset="0"/>
            </a:endParaRPr>
          </a:p>
          <a:p>
            <a:pPr>
              <a:buNone/>
            </a:pPr>
            <a:endParaRPr lang="tr-TR" b="0" dirty="0" smtClean="0">
              <a:latin typeface="Arial" pitchFamily="34" charset="0"/>
              <a:cs typeface="Arial" pitchFamily="34" charset="0"/>
            </a:endParaRPr>
          </a:p>
          <a:p>
            <a:pPr>
              <a:buNone/>
            </a:pPr>
            <a:endParaRPr lang="tr-TR" b="0" dirty="0" smtClean="0">
              <a:latin typeface="Arial" pitchFamily="34" charset="0"/>
              <a:cs typeface="Arial" pitchFamily="34" charset="0"/>
            </a:endParaRPr>
          </a:p>
          <a:p>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a:t>
            </a:fld>
            <a:endParaRPr lang="tr-TR" altLang="tr-T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heckerboard(across)">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142853"/>
            <a:ext cx="7521575" cy="771548"/>
          </a:xfrm>
        </p:spPr>
        <p:txBody>
          <a:bodyPr/>
          <a:lstStyle/>
          <a:p>
            <a:pPr algn="ctr"/>
            <a:r>
              <a:rPr lang="tr-TR" sz="2000" b="1" dirty="0" err="1" smtClean="0">
                <a:solidFill>
                  <a:schemeClr val="bg1"/>
                </a:solidFill>
                <a:latin typeface="Arial" pitchFamily="34" charset="0"/>
                <a:cs typeface="Arial" pitchFamily="34" charset="0"/>
              </a:rPr>
              <a:t>Etİk</a:t>
            </a:r>
            <a:r>
              <a:rPr lang="tr-TR" sz="2000" b="1" dirty="0" smtClean="0">
                <a:solidFill>
                  <a:schemeClr val="bg1"/>
                </a:solidFill>
                <a:latin typeface="Arial" pitchFamily="34" charset="0"/>
                <a:cs typeface="Arial" pitchFamily="34" charset="0"/>
              </a:rPr>
              <a:t> İlkeler </a:t>
            </a:r>
            <a:endParaRPr lang="tr-TR" sz="2000" b="1" dirty="0">
              <a:solidFill>
                <a:schemeClr val="bg1"/>
              </a:solidFill>
            </a:endParaRPr>
          </a:p>
        </p:txBody>
      </p:sp>
      <p:sp>
        <p:nvSpPr>
          <p:cNvPr id="3" name="2 İçerik Yer Tutucusu"/>
          <p:cNvSpPr>
            <a:spLocks noGrp="1"/>
          </p:cNvSpPr>
          <p:nvPr>
            <p:ph idx="1"/>
          </p:nvPr>
        </p:nvSpPr>
        <p:spPr>
          <a:xfrm>
            <a:off x="214282" y="1100138"/>
            <a:ext cx="8715435" cy="5186382"/>
          </a:xfrm>
        </p:spPr>
        <p:txBody>
          <a:bodyPr/>
          <a:lstStyle/>
          <a:p>
            <a:pPr>
              <a:buFont typeface="Wingdings" pitchFamily="2" charset="2"/>
              <a:buChar char="ü"/>
            </a:pPr>
            <a:r>
              <a:rPr lang="tr-TR" sz="1800" b="0" dirty="0" smtClean="0">
                <a:latin typeface="Arial" pitchFamily="34" charset="0"/>
                <a:cs typeface="Arial" pitchFamily="34" charset="0"/>
              </a:rPr>
              <a:t>Gizlilik (içerik, materyaller vb.)</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Çoğaltma, kopyalama ve paylaşma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Etkinlik akışındaki paylaşımlarda mahremiyete saygı !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Amacı dışında kullanılmamalı ve kullandırılmamalı.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Etkinlikler belirlenen koşullarda uygulanmalı ve değerlendirilmelidir.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Bildirim yükümlülüğü (mevzuat hükümlerine dikkat edilerek!)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İçeriğin değerlendirilmesine ilişkin her türlü bilginin gizliliği korunmalı, uygulama sonuçları saklı tutularak üçüncü şahıs ya da kurumlarla paylaşılmamalıdır.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Ön yargılarımıza dikkat! Dil, din, ırk, sınıf ve cinsiyet ayrımı yapılmamalıdır. </a:t>
            </a: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None/>
            </a:pP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30</a:t>
            </a:fld>
            <a:endParaRPr lang="tr-TR" altLang="tr-T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100138"/>
            <a:ext cx="8572559" cy="5400696"/>
          </a:xfrm>
        </p:spPr>
        <p:txBody>
          <a:bodyPr/>
          <a:lstStyle/>
          <a:p>
            <a:pPr>
              <a:buFont typeface="Wingdings" pitchFamily="2" charset="2"/>
              <a:buChar char="ü"/>
            </a:pPr>
            <a:r>
              <a:rPr lang="tr-TR" sz="1800" b="0" dirty="0" smtClean="0">
                <a:latin typeface="Arial" pitchFamily="34" charset="0"/>
                <a:cs typeface="Arial" pitchFamily="34" charset="0"/>
              </a:rPr>
              <a:t>Hedef kitlenin bölgesel farklılıkları ile yaşa, cinsiyete dayalı kültürel öğeler bilinmeli ve hassasiyetlere dikkat !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Paylaşımlar üzerinden etiketleme yapılmamalı !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Kişisel farklılıklara saygı ve koşulsuz kabul ! </a:t>
            </a:r>
          </a:p>
          <a:p>
            <a:pPr>
              <a:buNone/>
            </a:pPr>
            <a:endParaRPr lang="tr-TR" sz="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Ses kaydı ya da görüntü almak gerektiğinde, katılımcılardan izin !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Gönüllülük esastır !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i="1" dirty="0" smtClean="0">
                <a:solidFill>
                  <a:srgbClr val="C00000"/>
                </a:solidFill>
                <a:latin typeface="Arial" pitchFamily="34" charset="0"/>
                <a:cs typeface="Arial" pitchFamily="34" charset="0"/>
              </a:rPr>
              <a:t>13.04.2005 tarih ve 25785 sayılı Resmi Gazete’de yayımlanarak yürürlüğe girmiş olan “Kamu Görevlileri Etik Davranış İlkeleri ile Başvuru Usul ve Esasları Hakkında Yönetmelik” hükümleri çerçevesinde hizmet ! </a:t>
            </a:r>
          </a:p>
          <a:p>
            <a:pPr>
              <a:buFont typeface="Wingdings" pitchFamily="2" charset="2"/>
              <a:buChar char="ü"/>
            </a:pPr>
            <a:r>
              <a:rPr lang="tr-TR" sz="1800" b="0" i="1" dirty="0" smtClean="0">
                <a:solidFill>
                  <a:srgbClr val="C00000"/>
                </a:solidFill>
                <a:latin typeface="Arial" pitchFamily="34" charset="0"/>
                <a:cs typeface="Arial" pitchFamily="34" charset="0"/>
              </a:rPr>
              <a:t>5846 Sayılı “Fikir ve Sanat Eserleri Kanunun” “İşlenmeler ve Derlenmeler” bölümü olan Madde 6 kapsamındaki etik davranış ilke ve değerlerine bağlı olarak görev yapılmalı ve hizmet sunulmalıdır.</a:t>
            </a:r>
            <a:endParaRPr lang="tr-TR" sz="1800" b="0" i="1" dirty="0">
              <a:solidFill>
                <a:srgbClr val="C00000"/>
              </a:solidFill>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31</a:t>
            </a:fld>
            <a:endParaRPr lang="tr-TR" altLang="tr-TR"/>
          </a:p>
        </p:txBody>
      </p:sp>
      <p:sp>
        <p:nvSpPr>
          <p:cNvPr id="6" name="1 Başlık"/>
          <p:cNvSpPr>
            <a:spLocks noGrp="1"/>
          </p:cNvSpPr>
          <p:nvPr>
            <p:ph type="title"/>
          </p:nvPr>
        </p:nvSpPr>
        <p:spPr>
          <a:xfrm>
            <a:off x="822325" y="142853"/>
            <a:ext cx="7521575" cy="771548"/>
          </a:xfrm>
        </p:spPr>
        <p:txBody>
          <a:bodyPr/>
          <a:lstStyle/>
          <a:p>
            <a:pPr algn="ctr"/>
            <a:r>
              <a:rPr lang="tr-TR" sz="2000" b="1" dirty="0" err="1" smtClean="0">
                <a:solidFill>
                  <a:schemeClr val="bg1"/>
                </a:solidFill>
                <a:latin typeface="Arial" pitchFamily="34" charset="0"/>
                <a:cs typeface="Arial" pitchFamily="34" charset="0"/>
              </a:rPr>
              <a:t>Etİk</a:t>
            </a:r>
            <a:r>
              <a:rPr lang="tr-TR" sz="2000" b="1" dirty="0" smtClean="0">
                <a:solidFill>
                  <a:schemeClr val="bg1"/>
                </a:solidFill>
                <a:latin typeface="Arial" pitchFamily="34" charset="0"/>
                <a:cs typeface="Arial" pitchFamily="34" charset="0"/>
              </a:rPr>
              <a:t> İlkeler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sp>
        <p:nvSpPr>
          <p:cNvPr id="3" name="2 İçerik Yer Tutucusu"/>
          <p:cNvSpPr>
            <a:spLocks noGrp="1"/>
          </p:cNvSpPr>
          <p:nvPr>
            <p:ph idx="1"/>
          </p:nvPr>
        </p:nvSpPr>
        <p:spPr>
          <a:xfrm>
            <a:off x="285720" y="1100138"/>
            <a:ext cx="8643997" cy="5329258"/>
          </a:xfrm>
        </p:spPr>
        <p:txBody>
          <a:bodyPr/>
          <a:lstStyle/>
          <a:p>
            <a:pPr>
              <a:buFont typeface="Wingdings" pitchFamily="2" charset="2"/>
              <a:buChar char="ü"/>
            </a:pPr>
            <a:r>
              <a:rPr lang="tr-TR" sz="1800" b="0" dirty="0" smtClean="0">
                <a:latin typeface="Arial" pitchFamily="34" charset="0"/>
                <a:cs typeface="Arial" pitchFamily="34" charset="0"/>
              </a:rPr>
              <a:t>Okulda olay yeri güvenlik çemberi oluşturulmalı.</a:t>
            </a:r>
          </a:p>
          <a:p>
            <a:pPr>
              <a:buFont typeface="Wingdings" pitchFamily="2" charset="2"/>
              <a:buChar char="ü"/>
            </a:pPr>
            <a:r>
              <a:rPr lang="tr-TR" sz="1800" b="0" dirty="0" smtClean="0">
                <a:latin typeface="Arial" pitchFamily="34" charset="0"/>
                <a:cs typeface="Arial" pitchFamily="34" charset="0"/>
              </a:rPr>
              <a:t>Ders saatinde gerçekleştiyse, öğrencilerin olay yerini görmemesi…	</a:t>
            </a:r>
          </a:p>
          <a:p>
            <a:pPr>
              <a:buFont typeface="Wingdings" pitchFamily="2" charset="2"/>
              <a:buChar char="ü"/>
            </a:pPr>
            <a:r>
              <a:rPr lang="tr-TR" sz="1800" b="0" dirty="0" smtClean="0">
                <a:latin typeface="Arial" pitchFamily="34" charset="0"/>
                <a:cs typeface="Arial" pitchFamily="34" charset="0"/>
              </a:rPr>
              <a:t>Öğrencilerin ve personelin fiziki güvenliği…	</a:t>
            </a:r>
          </a:p>
          <a:p>
            <a:pPr>
              <a:buFont typeface="Wingdings" pitchFamily="2" charset="2"/>
              <a:buChar char="ü"/>
            </a:pPr>
            <a:r>
              <a:rPr lang="tr-TR" sz="1800" b="0" dirty="0" smtClean="0">
                <a:latin typeface="Arial" pitchFamily="34" charset="0"/>
                <a:cs typeface="Arial" pitchFamily="34" charset="0"/>
              </a:rPr>
              <a:t>Polis ve/veya ambulans…	</a:t>
            </a:r>
          </a:p>
          <a:p>
            <a:pPr>
              <a:buFont typeface="Wingdings" pitchFamily="2" charset="2"/>
              <a:buChar char="ü"/>
            </a:pPr>
            <a:r>
              <a:rPr lang="tr-TR" sz="1800" b="0" dirty="0" smtClean="0">
                <a:latin typeface="Arial" pitchFamily="34" charset="0"/>
                <a:cs typeface="Arial" pitchFamily="34" charset="0"/>
              </a:rPr>
              <a:t>İlgili üst kurumların bilgilendirilmesi…</a:t>
            </a:r>
          </a:p>
          <a:p>
            <a:pPr>
              <a:buFont typeface="Wingdings" pitchFamily="2" charset="2"/>
              <a:buChar char="ü"/>
            </a:pPr>
            <a:r>
              <a:rPr lang="tr-TR" sz="1800" b="0" dirty="0" smtClean="0">
                <a:latin typeface="Arial" pitchFamily="34" charset="0"/>
                <a:cs typeface="Arial" pitchFamily="34" charset="0"/>
              </a:rPr>
              <a:t>Olay hakkında öğretmenlere, okul personeline ve velilere -varsa- </a:t>
            </a:r>
            <a:r>
              <a:rPr lang="tr-TR" sz="1800" b="0" dirty="0" err="1" smtClean="0">
                <a:latin typeface="Arial" pitchFamily="34" charset="0"/>
                <a:cs typeface="Arial" pitchFamily="34" charset="0"/>
              </a:rPr>
              <a:t>sms</a:t>
            </a:r>
            <a:r>
              <a:rPr lang="tr-TR" sz="1800" b="0" dirty="0" smtClean="0">
                <a:latin typeface="Arial" pitchFamily="34" charset="0"/>
                <a:cs typeface="Arial" pitchFamily="34" charset="0"/>
              </a:rPr>
              <a:t> sistemi üzerinden kısa, net ve doğru bir bilgilendirme yapılmalıdır (istismar durumları hariç!). 	</a:t>
            </a:r>
          </a:p>
          <a:p>
            <a:pPr>
              <a:buFont typeface="Wingdings" pitchFamily="2" charset="2"/>
              <a:buChar char="ü"/>
            </a:pPr>
            <a:r>
              <a:rPr lang="tr-TR" sz="1800" b="0" dirty="0" smtClean="0">
                <a:latin typeface="Arial" pitchFamily="34" charset="0"/>
                <a:cs typeface="Arial" pitchFamily="34" charset="0"/>
              </a:rPr>
              <a:t>Gerekirse öğrencilerin, velilerin gözetiminde okuldan ayrılmaları… </a:t>
            </a:r>
          </a:p>
          <a:p>
            <a:pPr>
              <a:buNone/>
            </a:pPr>
            <a:r>
              <a:rPr lang="tr-TR" sz="1800" b="0" dirty="0" smtClean="0">
                <a:latin typeface="Arial" pitchFamily="34" charset="0"/>
                <a:cs typeface="Arial" pitchFamily="34" charset="0"/>
              </a:rPr>
              <a:t>	(İkinci derecede yakın akraba iletişim bilgileri !) </a:t>
            </a:r>
          </a:p>
          <a:p>
            <a:pPr>
              <a:buFont typeface="Wingdings" pitchFamily="2" charset="2"/>
              <a:buChar char="ü"/>
            </a:pPr>
            <a:r>
              <a:rPr lang="tr-TR" sz="1800" b="0" dirty="0" smtClean="0">
                <a:latin typeface="Arial" pitchFamily="34" charset="0"/>
                <a:cs typeface="Arial" pitchFamily="34" charset="0"/>
              </a:rPr>
              <a:t>Bilgi kirliliğine yol açmamak için en kısa sürede bir bilgilendirme toplantısı…</a:t>
            </a:r>
          </a:p>
          <a:p>
            <a:pPr>
              <a:buFont typeface="Wingdings" pitchFamily="2" charset="2"/>
              <a:buChar char="ü"/>
            </a:pPr>
            <a:r>
              <a:rPr lang="tr-TR" sz="1800" b="0" dirty="0" smtClean="0">
                <a:latin typeface="Arial" pitchFamily="34" charset="0"/>
                <a:cs typeface="Arial" pitchFamily="34" charset="0"/>
              </a:rPr>
              <a:t>Görevlerini sürdüremeyecek durumda olan personel ve gerekli yardım… </a:t>
            </a:r>
          </a:p>
          <a:p>
            <a:pPr>
              <a:buFont typeface="Wingdings" pitchFamily="2" charset="2"/>
              <a:buChar char="ü"/>
            </a:pPr>
            <a:r>
              <a:rPr lang="tr-TR" sz="1800" b="0" dirty="0" smtClean="0">
                <a:latin typeface="Arial" pitchFamily="34" charset="0"/>
                <a:cs typeface="Arial" pitchFamily="34" charset="0"/>
              </a:rPr>
              <a:t>Rutin işleyişe dönülmesi ve normal müfredata devam edilmesi…</a:t>
            </a:r>
          </a:p>
          <a:p>
            <a:pPr>
              <a:buFont typeface="Wingdings" pitchFamily="2" charset="2"/>
              <a:buChar char="ü"/>
            </a:pPr>
            <a:r>
              <a:rPr lang="tr-TR" sz="1800" b="0" dirty="0" smtClean="0">
                <a:latin typeface="Arial" pitchFamily="34" charset="0"/>
                <a:cs typeface="Arial" pitchFamily="34" charset="0"/>
              </a:rPr>
              <a:t>İstismar durumunda öğrenci mahremiyeti, gizlilik ilkesi çerçevesinde hareket...	</a:t>
            </a: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None/>
            </a:pPr>
            <a:r>
              <a:rPr lang="tr-TR" sz="1800" b="0" dirty="0" smtClean="0">
                <a:latin typeface="Arial" pitchFamily="34" charset="0"/>
                <a:cs typeface="Arial" pitchFamily="34" charset="0"/>
              </a:rPr>
              <a:t> 	</a:t>
            </a:r>
          </a:p>
          <a:p>
            <a:pPr>
              <a:buNone/>
            </a:pP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32</a:t>
            </a:fld>
            <a:endParaRPr lang="tr-TR" altLang="tr-T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fade">
                                      <p:cBhvr>
                                        <p:cTn id="67"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000108"/>
            <a:ext cx="8715436" cy="5643602"/>
          </a:xfrm>
        </p:spPr>
        <p:txBody>
          <a:bodyPr/>
          <a:lstStyle/>
          <a:p>
            <a:pPr>
              <a:buFont typeface="Wingdings" pitchFamily="2" charset="2"/>
              <a:buChar char="ü"/>
            </a:pPr>
            <a:r>
              <a:rPr lang="tr-TR" sz="1800" b="0" dirty="0" smtClean="0">
                <a:solidFill>
                  <a:srgbClr val="0033CC"/>
                </a:solidFill>
                <a:latin typeface="Arial" pitchFamily="34" charset="0"/>
                <a:cs typeface="Arial" pitchFamily="34" charset="0"/>
              </a:rPr>
              <a:t>İstismar durumunda, </a:t>
            </a:r>
          </a:p>
          <a:p>
            <a:pPr>
              <a:buNone/>
            </a:pPr>
            <a:r>
              <a:rPr lang="tr-TR" sz="1800" b="0" dirty="0" smtClean="0">
                <a:solidFill>
                  <a:srgbClr val="0033CC"/>
                </a:solidFill>
                <a:latin typeface="Arial" pitchFamily="34" charset="0"/>
                <a:cs typeface="Arial" pitchFamily="34" charset="0"/>
              </a:rPr>
              <a:t>		</a:t>
            </a:r>
            <a:r>
              <a:rPr lang="tr-TR" sz="1800" b="0" dirty="0" smtClean="0">
                <a:solidFill>
                  <a:srgbClr val="0033CC"/>
                </a:solidFill>
                <a:latin typeface="Arial" pitchFamily="34" charset="0"/>
                <a:cs typeface="Arial" pitchFamily="34" charset="0"/>
                <a:sym typeface="Wingdings" pitchFamily="2" charset="2"/>
              </a:rPr>
              <a:t> O</a:t>
            </a:r>
            <a:r>
              <a:rPr lang="tr-TR" sz="1800" b="0" dirty="0" smtClean="0">
                <a:solidFill>
                  <a:srgbClr val="0033CC"/>
                </a:solidFill>
                <a:latin typeface="Arial" pitchFamily="34" charset="0"/>
                <a:cs typeface="Arial" pitchFamily="34" charset="0"/>
              </a:rPr>
              <a:t>lay okulda gerçekleşmiş ise, çocuğun güvenliği ! İstismar ortamından ve istismarcıdan uzaklaştırılmalıdır. </a:t>
            </a:r>
          </a:p>
          <a:p>
            <a:pPr>
              <a:buNone/>
            </a:pPr>
            <a:r>
              <a:rPr lang="tr-TR" sz="1800" b="0" dirty="0" smtClean="0">
                <a:solidFill>
                  <a:srgbClr val="0033CC"/>
                </a:solidFill>
                <a:latin typeface="Arial" pitchFamily="34" charset="0"/>
                <a:cs typeface="Arial" pitchFamily="34" charset="0"/>
              </a:rPr>
              <a:t>		</a:t>
            </a:r>
            <a:r>
              <a:rPr lang="tr-TR" sz="1800" b="0" dirty="0" smtClean="0">
                <a:solidFill>
                  <a:srgbClr val="0033CC"/>
                </a:solidFill>
                <a:latin typeface="Arial" pitchFamily="34" charset="0"/>
                <a:cs typeface="Arial" pitchFamily="34" charset="0"/>
                <a:sym typeface="Wingdings" pitchFamily="2" charset="2"/>
              </a:rPr>
              <a:t> A</a:t>
            </a:r>
            <a:r>
              <a:rPr lang="tr-TR" sz="1800" b="0" dirty="0" smtClean="0">
                <a:solidFill>
                  <a:srgbClr val="0033CC"/>
                </a:solidFill>
                <a:latin typeface="Arial" pitchFamily="34" charset="0"/>
                <a:cs typeface="Arial" pitchFamily="34" charset="0"/>
              </a:rPr>
              <a:t>ile üyelerinden biri tarafından istismara uğramış ise, Aile ve Sosyal Politikalar İl Müdürlüğü ile iletişim !  </a:t>
            </a:r>
          </a:p>
          <a:p>
            <a:pPr>
              <a:buFont typeface="Wingdings" pitchFamily="2" charset="2"/>
              <a:buChar char="ü"/>
            </a:pPr>
            <a:r>
              <a:rPr lang="tr-TR" sz="1800" b="0" dirty="0" smtClean="0">
                <a:solidFill>
                  <a:srgbClr val="0033CC"/>
                </a:solidFill>
                <a:latin typeface="Arial" pitchFamily="34" charset="0"/>
                <a:cs typeface="Arial" pitchFamily="34" charset="0"/>
              </a:rPr>
              <a:t>Çocuktan alınan bilgi doğrultusunda okulun bulunduğu bölgedeki Çocuk Şube Müdürlüğü/Polis Merkezi/Çocuk İzlem Merkezi (ÇİM)/Cumhuriyet Savcılığına okul yönetimi tarafından bildirim yapılması sağlanmalıdır </a:t>
            </a:r>
            <a:r>
              <a:rPr lang="tr-TR" sz="1800" b="0" dirty="0" smtClean="0">
                <a:solidFill>
                  <a:srgbClr val="FF0000"/>
                </a:solidFill>
                <a:latin typeface="Arial" pitchFamily="34" charset="0"/>
                <a:cs typeface="Arial" pitchFamily="34" charset="0"/>
              </a:rPr>
              <a:t>(Ailenin istismardan haberdar olması okul idaresinin yükümlülüğünü ortadan kaldırmaz. Bildirimde ailenin onayı sorulmaz.). </a:t>
            </a:r>
          </a:p>
          <a:p>
            <a:pPr>
              <a:buFont typeface="Wingdings" pitchFamily="2" charset="2"/>
              <a:buChar char="ü"/>
            </a:pPr>
            <a:r>
              <a:rPr lang="tr-TR" sz="1800" b="0" dirty="0" smtClean="0">
                <a:solidFill>
                  <a:srgbClr val="0033CC"/>
                </a:solidFill>
                <a:latin typeface="Arial" pitchFamily="34" charset="0"/>
                <a:cs typeface="Arial" pitchFamily="34" charset="0"/>
              </a:rPr>
              <a:t>İstismar durumlarında çocuğun beyanının doğruluğu sorgulanmamalı, kanıta gerek yok !  </a:t>
            </a:r>
          </a:p>
          <a:p>
            <a:pPr>
              <a:buFont typeface="Wingdings" pitchFamily="2" charset="2"/>
              <a:buChar char="ü"/>
            </a:pPr>
            <a:r>
              <a:rPr lang="tr-TR" sz="1800" b="0" dirty="0" smtClean="0">
                <a:solidFill>
                  <a:srgbClr val="0033CC"/>
                </a:solidFill>
                <a:latin typeface="Arial" pitchFamily="34" charset="0"/>
                <a:cs typeface="Arial" pitchFamily="34" charset="0"/>
              </a:rPr>
              <a:t>Türk Ceza Kanununun 279. maddesi (Kamu adına soruşturma ve kovuşturmayı gerektiren bir suçun işlendiğini göreviyle bağlantılı olarak öğrenip de yetkili makamlara bildirimde bulunmayı ihmal eden veya gecikme gösteren kamu görevlisi altı aydan iki yıla kadar hapis cezası ile cezalandırılır.) gereğince bildirimler adli ve kolluk birimlerine ivedilikle yüz yüze ya da telefon yoluyla yapılmalıdır. </a:t>
            </a:r>
          </a:p>
          <a:p>
            <a:pPr>
              <a:buNone/>
            </a:pPr>
            <a:endParaRPr lang="tr-TR" sz="18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33</a:t>
            </a:fld>
            <a:endParaRPr lang="tr-TR" altLang="tr-TR"/>
          </a:p>
        </p:txBody>
      </p:sp>
      <p:sp>
        <p:nvSpPr>
          <p:cNvPr id="8"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100138"/>
            <a:ext cx="8501121" cy="5186382"/>
          </a:xfrm>
        </p:spPr>
        <p:txBody>
          <a:bodyPr/>
          <a:lstStyle/>
          <a:p>
            <a:pPr>
              <a:buFont typeface="Wingdings" pitchFamily="2" charset="2"/>
              <a:buChar char="ü"/>
            </a:pPr>
            <a:r>
              <a:rPr lang="tr-TR" sz="1800" b="0" dirty="0" smtClean="0">
                <a:solidFill>
                  <a:srgbClr val="0033CC"/>
                </a:solidFill>
                <a:latin typeface="Arial" pitchFamily="34" charset="0"/>
                <a:cs typeface="Arial" pitchFamily="34" charset="0"/>
              </a:rPr>
              <a:t>İstismar okulda ve öğrenciler arasında gerçekleşmiş ise, çocukların aileleri, okula görüşmeye aynı anda çağrılmamalıdır. </a:t>
            </a:r>
          </a:p>
          <a:p>
            <a:pPr>
              <a:buFont typeface="Wingdings" pitchFamily="2" charset="2"/>
              <a:buChar char="ü"/>
            </a:pPr>
            <a:r>
              <a:rPr lang="tr-TR" sz="1800" b="0" dirty="0" smtClean="0">
                <a:solidFill>
                  <a:srgbClr val="0033CC"/>
                </a:solidFill>
                <a:latin typeface="Arial" pitchFamily="34" charset="0"/>
                <a:cs typeface="Arial" pitchFamily="34" charset="0"/>
              </a:rPr>
              <a:t>İstismara uğrayan öğrenci kadar istismarcı da korunmalı ve güvenliği sağlanmalıdır. </a:t>
            </a:r>
          </a:p>
          <a:p>
            <a:pPr>
              <a:buNone/>
            </a:pPr>
            <a:r>
              <a:rPr lang="tr-TR" sz="1800" b="0" dirty="0" smtClean="0">
                <a:latin typeface="Arial" pitchFamily="34" charset="0"/>
                <a:cs typeface="Arial" pitchFamily="34" charset="0"/>
              </a:rPr>
              <a:t>	</a:t>
            </a:r>
          </a:p>
          <a:p>
            <a:pPr>
              <a:buFont typeface="Wingdings" pitchFamily="2" charset="2"/>
              <a:buChar char="ü"/>
            </a:pPr>
            <a:r>
              <a:rPr lang="tr-TR" sz="1800" b="0" dirty="0" smtClean="0">
                <a:latin typeface="Arial" pitchFamily="34" charset="0"/>
                <a:cs typeface="Arial" pitchFamily="34" charset="0"/>
              </a:rPr>
              <a:t>Okul </a:t>
            </a:r>
            <a:r>
              <a:rPr lang="tr-TR" sz="1800" b="0" dirty="0" err="1" smtClean="0">
                <a:latin typeface="Arial" pitchFamily="34" charset="0"/>
                <a:cs typeface="Arial" pitchFamily="34" charset="0"/>
              </a:rPr>
              <a:t>Psikososyal</a:t>
            </a:r>
            <a:r>
              <a:rPr lang="tr-TR" sz="1800" b="0" dirty="0" smtClean="0">
                <a:latin typeface="Arial" pitchFamily="34" charset="0"/>
                <a:cs typeface="Arial" pitchFamily="34" charset="0"/>
              </a:rPr>
              <a:t> Koruma, Önleme ve Krize Müdahale Ekibinin,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toplanması ve bu ekipte daha önceden belirlenen ilgili kişilerin (güvenlik, müdahale, çevre ile irtibat, cenaze, medya paylaşımı vb.) görevlerine başlaması…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g</a:t>
            </a:r>
            <a:r>
              <a:rPr lang="tr-TR" sz="1800" b="0" dirty="0" smtClean="0">
                <a:latin typeface="Arial" pitchFamily="34" charset="0"/>
                <a:cs typeface="Arial" pitchFamily="34" charset="0"/>
              </a:rPr>
              <a:t>ün sonunda yapacağı paylaşım ve değerlendirme toplantıları (Bu süreç kriz durumu sona erene kadar devam etmelidir.). 	</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okul genelinde planlanan faaliyetleri takip ederek ilgili kişilere yeterli kaynak ve desteğin sağlanması</a:t>
            </a:r>
          </a:p>
          <a:p>
            <a:pPr>
              <a:buNone/>
            </a:pPr>
            <a:r>
              <a:rPr lang="tr-TR" sz="1800" b="0" dirty="0" smtClean="0">
                <a:latin typeface="Arial" pitchFamily="34" charset="0"/>
                <a:cs typeface="Arial" pitchFamily="34" charset="0"/>
              </a:rPr>
              <a:t>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bir çalışma ortamının sağlanmış olması, </a:t>
            </a:r>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34</a:t>
            </a:fld>
            <a:endParaRPr lang="tr-TR" altLang="tr-TR"/>
          </a:p>
        </p:txBody>
      </p:sp>
      <p:sp>
        <p:nvSpPr>
          <p:cNvPr id="6"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142984"/>
            <a:ext cx="8286808" cy="5143536"/>
          </a:xfrm>
        </p:spPr>
        <p:txBody>
          <a:bodyPr/>
          <a:lstStyle/>
          <a:p>
            <a:pPr>
              <a:buFont typeface="Wingdings" pitchFamily="2" charset="2"/>
              <a:buChar char="ü"/>
            </a:pPr>
            <a:r>
              <a:rPr lang="tr-TR" sz="1800" b="0" dirty="0" smtClean="0">
                <a:latin typeface="Arial" pitchFamily="34" charset="0"/>
                <a:cs typeface="Arial" pitchFamily="34" charset="0"/>
              </a:rPr>
              <a:t>Okul idaresi olarak, detay içermeyen bir taziye mesajının velilerle paylaşılması… </a:t>
            </a:r>
          </a:p>
          <a:p>
            <a:pPr>
              <a:buFont typeface="Wingdings" pitchFamily="2" charset="2"/>
              <a:buChar char="ü"/>
            </a:pPr>
            <a:r>
              <a:rPr lang="tr-TR" sz="1800" b="0" dirty="0" smtClean="0">
                <a:solidFill>
                  <a:srgbClr val="FF0000"/>
                </a:solidFill>
                <a:latin typeface="Arial" pitchFamily="34" charset="0"/>
                <a:cs typeface="Arial" pitchFamily="34" charset="0"/>
              </a:rPr>
              <a:t>Veli bilgilendirilmesinden önce ölen öğrencinin ailesine ait telefon numaralarının okul SMS sisteminden mutlaka çıkarılması…	</a:t>
            </a:r>
          </a:p>
          <a:p>
            <a:pPr>
              <a:buFont typeface="Wingdings" pitchFamily="2" charset="2"/>
              <a:buChar char="ü"/>
            </a:pPr>
            <a:r>
              <a:rPr lang="tr-TR" sz="1800" b="0" dirty="0" smtClean="0">
                <a:latin typeface="Arial" pitchFamily="34" charset="0"/>
                <a:cs typeface="Arial" pitchFamily="34" charset="0"/>
              </a:rPr>
              <a:t>Ölüm durumunda taziye, cenaze, okulun yapabilecekleri ve diğer öğrencilere hangi bilgilerin verileceği konusunda ölen öğrencinin ailesi ile iletişim… </a:t>
            </a:r>
          </a:p>
          <a:p>
            <a:pPr>
              <a:buFont typeface="Wingdings" pitchFamily="2" charset="2"/>
              <a:buChar char="ü"/>
            </a:pPr>
            <a:r>
              <a:rPr lang="tr-TR" sz="1800" b="0" dirty="0" smtClean="0">
                <a:latin typeface="Arial" pitchFamily="34" charset="0"/>
                <a:cs typeface="Arial" pitchFamily="34" charset="0"/>
              </a:rPr>
              <a:t>Medyaya, görevlendirilen tek kişi tarafından bilgilendirme… </a:t>
            </a:r>
          </a:p>
          <a:p>
            <a:pPr>
              <a:buFont typeface="Wingdings" pitchFamily="2" charset="2"/>
              <a:buChar char="ü"/>
            </a:pPr>
            <a:r>
              <a:rPr lang="tr-TR" sz="1800" b="0" dirty="0" smtClean="0">
                <a:latin typeface="Arial" pitchFamily="34" charset="0"/>
                <a:cs typeface="Arial" pitchFamily="34" charset="0"/>
              </a:rPr>
              <a:t>Bir ölüm olayının yaşandığı durumlarda bilgilendirme, tüm öğrencilere mümkünse aynı zamanda (yurtlarda ya da okulda ilk ders saatlerinde)… </a:t>
            </a:r>
          </a:p>
          <a:p>
            <a:pPr>
              <a:buFont typeface="Wingdings" pitchFamily="2" charset="2"/>
              <a:buChar char="ü"/>
            </a:pPr>
            <a:r>
              <a:rPr lang="tr-TR" sz="1800" b="0" dirty="0" smtClean="0">
                <a:latin typeface="Arial" pitchFamily="34" charset="0"/>
                <a:cs typeface="Arial" pitchFamily="34" charset="0"/>
              </a:rPr>
              <a:t>Öğrencilere olay hakkında basit, net ve doğru bilgi verilmelidir. </a:t>
            </a:r>
          </a:p>
          <a:p>
            <a:pPr>
              <a:buFont typeface="Wingdings" pitchFamily="2" charset="2"/>
              <a:buChar char="ü"/>
            </a:pPr>
            <a:r>
              <a:rPr lang="tr-TR" sz="1800" b="0" dirty="0" smtClean="0">
                <a:latin typeface="Arial" pitchFamily="34" charset="0"/>
                <a:cs typeface="Arial" pitchFamily="34" charset="0"/>
              </a:rPr>
              <a:t>Henüz bilgi edinilmemiş konular için “Henüz bu konuda bilgi sahibi değiliz; sahip olduğumuz bilgileri sizinle paylaşmaya devam edeceğiz.”</a:t>
            </a:r>
          </a:p>
          <a:p>
            <a:pPr>
              <a:buFont typeface="Wingdings" pitchFamily="2" charset="2"/>
              <a:buChar char="ü"/>
            </a:pPr>
            <a:r>
              <a:rPr lang="tr-TR" sz="1800" b="0" dirty="0" smtClean="0">
                <a:latin typeface="Arial" pitchFamily="34" charset="0"/>
                <a:cs typeface="Arial" pitchFamily="34" charset="0"/>
              </a:rPr>
              <a:t>Ölüm durumunda, olayın ertesi günü yapılacak sabah töreninde okul idaresi, ölümle ilgi duygularını basit ve </a:t>
            </a:r>
            <a:r>
              <a:rPr lang="tr-TR" sz="1800" b="0" dirty="0" smtClean="0">
                <a:solidFill>
                  <a:srgbClr val="FF0000"/>
                </a:solidFill>
                <a:latin typeface="Arial" pitchFamily="34" charset="0"/>
                <a:cs typeface="Arial" pitchFamily="34" charset="0"/>
              </a:rPr>
              <a:t>diğer öğrencilerin duygu dünyasını dikkate alarak</a:t>
            </a:r>
            <a:r>
              <a:rPr lang="tr-TR" sz="1800" b="0" dirty="0" smtClean="0">
                <a:latin typeface="Arial" pitchFamily="34" charset="0"/>
                <a:cs typeface="Arial" pitchFamily="34" charset="0"/>
              </a:rPr>
              <a:t> ifade etmelidir. </a:t>
            </a:r>
          </a:p>
          <a:p>
            <a:pPr>
              <a:buFont typeface="Wingdings" pitchFamily="2" charset="2"/>
              <a:buChar char="ü"/>
            </a:pPr>
            <a:endParaRPr lang="tr-TR" sz="1800" b="0" dirty="0" smtClean="0">
              <a:solidFill>
                <a:srgbClr val="FF0000"/>
              </a:solidFill>
              <a:latin typeface="Arial" pitchFamily="34" charset="0"/>
              <a:cs typeface="Arial" pitchFamily="34" charset="0"/>
            </a:endParaRPr>
          </a:p>
          <a:p>
            <a:endParaRPr lang="tr-TR" sz="1800" b="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35</a:t>
            </a:fld>
            <a:endParaRPr lang="tr-TR" altLang="tr-TR"/>
          </a:p>
        </p:txBody>
      </p:sp>
      <p:sp>
        <p:nvSpPr>
          <p:cNvPr id="6"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428736"/>
            <a:ext cx="8429683" cy="4829192"/>
          </a:xfrm>
        </p:spPr>
        <p:txBody>
          <a:bodyPr/>
          <a:lstStyle/>
          <a:p>
            <a:pPr>
              <a:buFont typeface="Wingdings" pitchFamily="2" charset="2"/>
              <a:buChar char="ü"/>
            </a:pPr>
            <a:r>
              <a:rPr lang="tr-TR" sz="1800" b="0" dirty="0" smtClean="0">
                <a:latin typeface="Arial" pitchFamily="34" charset="0"/>
                <a:cs typeface="Arial" pitchFamily="34" charset="0"/>
              </a:rPr>
              <a:t>Öğrencilerin, anma köşesi ve törenine izin ! (Süreye ve paylaşımların içeriğine dikkat !) </a:t>
            </a:r>
          </a:p>
          <a:p>
            <a:pPr>
              <a:buFont typeface="Wingdings" pitchFamily="2" charset="2"/>
              <a:buChar char="ü"/>
            </a:pPr>
            <a:r>
              <a:rPr lang="tr-TR" sz="1800" b="0" dirty="0" smtClean="0">
                <a:solidFill>
                  <a:srgbClr val="FF0000"/>
                </a:solidFill>
                <a:latin typeface="Arial" pitchFamily="34" charset="0"/>
                <a:cs typeface="Arial" pitchFamily="34" charset="0"/>
              </a:rPr>
              <a:t>Ölüm nedeni intihar ise “anma köşesi” ya da “anı defteri” oluşturulmamalı, ancak yoğun talepler var ise üç günü geçmeyecek biçimde öğrencilerin duygularını yazılı olarak ifade etmelerine (mektup vb.) olanak sağlanmalıdır. </a:t>
            </a:r>
          </a:p>
          <a:p>
            <a:pPr>
              <a:buFont typeface="Wingdings" pitchFamily="2" charset="2"/>
              <a:buChar char="ü"/>
            </a:pPr>
            <a:r>
              <a:rPr lang="tr-TR" sz="1800" b="0" dirty="0" smtClean="0">
                <a:latin typeface="Arial" pitchFamily="34" charset="0"/>
                <a:cs typeface="Arial" pitchFamily="34" charset="0"/>
              </a:rPr>
              <a:t>Paylaşımların içeriğine dikkat ! (rehberlik öğretmeni - kontrol - gözlem ve bireysel görüşme) </a:t>
            </a:r>
          </a:p>
          <a:p>
            <a:pPr>
              <a:buFont typeface="Wingdings" pitchFamily="2" charset="2"/>
              <a:buChar char="ü"/>
            </a:pPr>
            <a:r>
              <a:rPr lang="tr-TR" sz="1800" b="0" dirty="0" smtClean="0">
                <a:solidFill>
                  <a:srgbClr val="FF0000"/>
                </a:solidFill>
                <a:latin typeface="Arial" pitchFamily="34" charset="0"/>
                <a:cs typeface="Arial" pitchFamily="34" charset="0"/>
              </a:rPr>
              <a:t>Ölüm nedeni intihar ise, </a:t>
            </a:r>
            <a:r>
              <a:rPr lang="tr-TR" sz="1800" b="0" dirty="0" smtClean="0">
                <a:latin typeface="Arial" pitchFamily="34" charset="0"/>
                <a:cs typeface="Arial" pitchFamily="34" charset="0"/>
              </a:rPr>
              <a:t>cenaze törenine katılmak isteyen öğrencilere, ancak velileri ile birlikte törene katılabilecekleri söylenmelidir. </a:t>
            </a:r>
          </a:p>
          <a:p>
            <a:pPr>
              <a:buFont typeface="Wingdings" pitchFamily="2" charset="2"/>
              <a:buChar char="ü"/>
            </a:pPr>
            <a:r>
              <a:rPr lang="tr-TR" sz="1800" b="0" dirty="0" smtClean="0">
                <a:latin typeface="Arial" pitchFamily="34" charset="0"/>
                <a:cs typeface="Arial" pitchFamily="34" charset="0"/>
              </a:rPr>
              <a:t>İntihar durumunda okul tarafından, öğrenciler için toplu bir cenaze organizasyonu… </a:t>
            </a:r>
          </a:p>
          <a:p>
            <a:pPr>
              <a:buFont typeface="Wingdings" pitchFamily="2" charset="2"/>
              <a:buChar char="ü"/>
            </a:pPr>
            <a:r>
              <a:rPr lang="tr-TR" sz="1800" b="0" dirty="0" smtClean="0">
                <a:latin typeface="Arial" pitchFamily="34" charset="0"/>
                <a:cs typeface="Arial" pitchFamily="34" charset="0"/>
              </a:rPr>
              <a:t>İntiharın kahramanca, özendirici ve model alınabilecek bir davranış gibi gösterilmemesi için önlemler… </a:t>
            </a: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36</a:t>
            </a:fld>
            <a:endParaRPr lang="tr-TR" altLang="tr-TR"/>
          </a:p>
        </p:txBody>
      </p:sp>
      <p:sp>
        <p:nvSpPr>
          <p:cNvPr id="7"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357298"/>
            <a:ext cx="8358246" cy="4572032"/>
          </a:xfrm>
        </p:spPr>
        <p:txBody>
          <a:bodyPr/>
          <a:lstStyle/>
          <a:p>
            <a:pPr>
              <a:buFont typeface="Wingdings" pitchFamily="2" charset="2"/>
              <a:buChar char="ü"/>
            </a:pPr>
            <a:r>
              <a:rPr lang="tr-TR" sz="1800" b="0" dirty="0" smtClean="0">
                <a:latin typeface="Arial" pitchFamily="34" charset="0"/>
                <a:cs typeface="Arial" pitchFamily="34" charset="0"/>
              </a:rPr>
              <a:t>Okul …Krize Müdahale Ekibi tarafından tüm öğretmenlere TSSB bilgilendirmesi… olayla ilgili duygularını paylaşmaları…	</a:t>
            </a:r>
          </a:p>
          <a:p>
            <a:pPr>
              <a:buFont typeface="Wingdings" pitchFamily="2" charset="2"/>
              <a:buChar char="ü"/>
            </a:pPr>
            <a:r>
              <a:rPr lang="tr-TR" sz="1800" b="0" dirty="0" smtClean="0">
                <a:latin typeface="Arial" pitchFamily="34" charset="0"/>
                <a:cs typeface="Arial" pitchFamily="34" charset="0"/>
              </a:rPr>
              <a:t>TSSB ile ilgili bilgilendirmeye ait “Öğretmen Bilgi Notu” dağıtılmalıdır. </a:t>
            </a:r>
          </a:p>
          <a:p>
            <a:pPr>
              <a:buFont typeface="Wingdings" pitchFamily="2" charset="2"/>
              <a:buChar char="ü"/>
            </a:pPr>
            <a:r>
              <a:rPr lang="tr-TR" sz="1800" b="0" dirty="0" smtClean="0">
                <a:latin typeface="Arial" pitchFamily="34" charset="0"/>
                <a:cs typeface="Arial" pitchFamily="34" charset="0"/>
              </a:rPr>
              <a:t>Sınıflarındaki öğrencilere olay hakkında nasıl bilgi vermeleri gerektiği ve dikkat etmeleri gereken noktalar… </a:t>
            </a:r>
          </a:p>
          <a:p>
            <a:pPr>
              <a:buFont typeface="Wingdings" pitchFamily="2" charset="2"/>
              <a:buChar char="ü"/>
            </a:pPr>
            <a:r>
              <a:rPr lang="tr-TR" sz="1800" b="0" dirty="0" smtClean="0">
                <a:latin typeface="Arial" pitchFamily="34" charset="0"/>
                <a:cs typeface="Arial" pitchFamily="34" charset="0"/>
              </a:rPr>
              <a:t>Olaydan birinci derecede etkilenen ve risk altındaki öğretmenler belirlenerek ihtiyaç halinde destek alabilmeleri için gerekli sağlık kurumlarına yönlendirilmelidir. </a:t>
            </a:r>
          </a:p>
          <a:p>
            <a:pPr>
              <a:buFont typeface="Wingdings" pitchFamily="2" charset="2"/>
              <a:buChar char="ü"/>
            </a:pPr>
            <a:r>
              <a:rPr lang="tr-TR" sz="1800" b="0" dirty="0" smtClean="0">
                <a:latin typeface="Arial" pitchFamily="34" charset="0"/>
                <a:cs typeface="Arial" pitchFamily="34" charset="0"/>
              </a:rPr>
              <a:t>Okul …Krize Müdahale Ekibi tarafından tüm sınıflarda TSSB bilgilendirmesi… ve öğrencilerin olayla ilgili duygularını paylaşması sağlanmalıdır.</a:t>
            </a:r>
          </a:p>
          <a:p>
            <a:pPr>
              <a:buFont typeface="Wingdings" pitchFamily="2" charset="2"/>
              <a:buChar char="ü"/>
            </a:pPr>
            <a:r>
              <a:rPr lang="tr-TR" sz="1800" b="0" dirty="0" smtClean="0">
                <a:latin typeface="Arial" pitchFamily="34" charset="0"/>
                <a:cs typeface="Arial" pitchFamily="34" charset="0"/>
              </a:rPr>
              <a:t>TSSB bilgilendirmesi sırasında krizden etkilenme düzeyi yüksek, öncelikli ve bireysel müdahale gereken öğrencileri izleme-yönlendirme ! 	</a:t>
            </a:r>
          </a:p>
          <a:p>
            <a:pPr>
              <a:buFont typeface="Wingdings" pitchFamily="2" charset="2"/>
              <a:buChar char="ü"/>
            </a:pPr>
            <a:endParaRPr lang="tr-TR" sz="1800" b="0" dirty="0" smtClean="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37</a:t>
            </a:fld>
            <a:endParaRPr lang="tr-TR" altLang="tr-TR"/>
          </a:p>
        </p:txBody>
      </p:sp>
      <p:sp>
        <p:nvSpPr>
          <p:cNvPr id="7"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285860"/>
            <a:ext cx="8429683" cy="4543440"/>
          </a:xfrm>
        </p:spPr>
        <p:txBody>
          <a:bodyPr/>
          <a:lstStyle/>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Okul …Krize Müdahale Ekibi ve rehberlik öğretmeni iş birliği ile ölen öğrencinin yakın arkadaşları ya da etkilenme düzeyi yüksek öğrenciler için</a:t>
            </a:r>
            <a:r>
              <a:rPr lang="tr-TR" sz="1800" b="0" dirty="0" smtClean="0">
                <a:solidFill>
                  <a:srgbClr val="FF0000"/>
                </a:solidFill>
                <a:latin typeface="Arial" pitchFamily="34" charset="0"/>
                <a:cs typeface="Arial" pitchFamily="34" charset="0"/>
              </a:rPr>
              <a:t> ilk 24 saat içinde acil destek planı…</a:t>
            </a:r>
          </a:p>
          <a:p>
            <a:pPr>
              <a:buFont typeface="Wingdings" pitchFamily="2" charset="2"/>
              <a:buChar char="ü"/>
            </a:pPr>
            <a:r>
              <a:rPr lang="tr-TR" sz="1800" b="0" dirty="0" smtClean="0">
                <a:latin typeface="Arial" pitchFamily="34" charset="0"/>
                <a:cs typeface="Arial" pitchFamily="34" charset="0"/>
              </a:rPr>
              <a:t>Öğrencileri, yardım istemeleri için teşvik !	</a:t>
            </a:r>
          </a:p>
          <a:p>
            <a:pPr>
              <a:buFont typeface="Wingdings" pitchFamily="2" charset="2"/>
              <a:buChar char="ü"/>
            </a:pPr>
            <a:r>
              <a:rPr lang="tr-TR" sz="1800" b="0" dirty="0" smtClean="0">
                <a:latin typeface="Arial" pitchFamily="34" charset="0"/>
                <a:cs typeface="Arial" pitchFamily="34" charset="0"/>
              </a:rPr>
              <a:t>Okul …Krize Müdahale Ekibi tarafından velilere TSSB bilgilendirmesi… </a:t>
            </a:r>
          </a:p>
          <a:p>
            <a:pPr>
              <a:buFont typeface="Wingdings" pitchFamily="2" charset="2"/>
              <a:buChar char="ü"/>
            </a:pPr>
            <a:r>
              <a:rPr lang="tr-TR" sz="1800" b="0" dirty="0" smtClean="0">
                <a:latin typeface="Arial" pitchFamily="34" charset="0"/>
                <a:cs typeface="Arial" pitchFamily="34" charset="0"/>
              </a:rPr>
              <a:t>TSSB ile ilgili veli bilgilendirme mektubunun dağıtımı… </a:t>
            </a:r>
          </a:p>
          <a:p>
            <a:pPr>
              <a:buFont typeface="Wingdings" pitchFamily="2" charset="2"/>
              <a:buChar char="ü"/>
            </a:pPr>
            <a:r>
              <a:rPr lang="tr-TR" sz="1800" b="0" dirty="0" smtClean="0">
                <a:latin typeface="Arial" pitchFamily="34" charset="0"/>
                <a:cs typeface="Arial" pitchFamily="34" charset="0"/>
              </a:rPr>
              <a:t>Velilerin, ilgili kurumlara yönlendirme… </a:t>
            </a:r>
          </a:p>
          <a:p>
            <a:pPr>
              <a:buFont typeface="Wingdings" pitchFamily="2" charset="2"/>
              <a:buChar char="ü"/>
            </a:pPr>
            <a:r>
              <a:rPr lang="tr-TR" sz="1800" b="0" dirty="0" smtClean="0">
                <a:solidFill>
                  <a:srgbClr val="FF0000"/>
                </a:solidFill>
                <a:latin typeface="Arial" pitchFamily="34" charset="0"/>
                <a:cs typeface="Arial" pitchFamily="34" charset="0"/>
              </a:rPr>
              <a:t>Olay günü okula gelmemiş öğrenciler tespit edilmelidir (Bireysel bilgilendirme ve müdahale gerekebilir.). </a:t>
            </a:r>
          </a:p>
          <a:p>
            <a:pPr>
              <a:buFont typeface="Wingdings" pitchFamily="2" charset="2"/>
              <a:buChar char="ü"/>
            </a:pPr>
            <a:r>
              <a:rPr lang="tr-TR" sz="1800" b="0" dirty="0" smtClean="0">
                <a:latin typeface="Arial" pitchFamily="34" charset="0"/>
                <a:cs typeface="Arial" pitchFamily="34" charset="0"/>
              </a:rPr>
              <a:t>Okul …Krize Müdahale Ekibi, takım koordinatörüyle gün boyu iletişim halinde olmalıdır.</a:t>
            </a: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38</a:t>
            </a:fld>
            <a:endParaRPr lang="tr-TR" altLang="tr-TR"/>
          </a:p>
        </p:txBody>
      </p:sp>
      <p:sp>
        <p:nvSpPr>
          <p:cNvPr id="7" name="1 Başlık"/>
          <p:cNvSpPr>
            <a:spLocks noGrp="1"/>
          </p:cNvSpPr>
          <p:nvPr>
            <p:ph type="title"/>
          </p:nvPr>
        </p:nvSpPr>
        <p:spPr>
          <a:xfrm>
            <a:off x="822325" y="142853"/>
            <a:ext cx="7521575" cy="771548"/>
          </a:xfrm>
        </p:spPr>
        <p:txBody>
          <a:bodyPr/>
          <a:lstStyle/>
          <a:p>
            <a:pPr algn="ctr"/>
            <a:r>
              <a:rPr lang="tr-TR" sz="2000" b="1" dirty="0" smtClean="0">
                <a:solidFill>
                  <a:schemeClr val="bg1"/>
                </a:solidFill>
                <a:latin typeface="Arial" pitchFamily="34" charset="0"/>
                <a:cs typeface="Arial" pitchFamily="34" charset="0"/>
              </a:rPr>
              <a:t>Akut Dönemde/</a:t>
            </a:r>
            <a:r>
              <a:rPr lang="tr-TR" sz="2000" b="1" dirty="0" err="1" smtClean="0">
                <a:solidFill>
                  <a:schemeClr val="bg1"/>
                </a:solidFill>
                <a:latin typeface="Arial" pitchFamily="34" charset="0"/>
                <a:cs typeface="Arial" pitchFamily="34" charset="0"/>
              </a:rPr>
              <a:t>OlayIn</a:t>
            </a:r>
            <a:r>
              <a:rPr lang="tr-TR" sz="2000" b="1" dirty="0" smtClean="0">
                <a:solidFill>
                  <a:schemeClr val="bg1"/>
                </a:solidFill>
                <a:latin typeface="Arial" pitchFamily="34" charset="0"/>
                <a:cs typeface="Arial" pitchFamily="34" charset="0"/>
              </a:rPr>
              <a:t> Hemen </a:t>
            </a:r>
            <a:r>
              <a:rPr lang="tr-TR" sz="2000" b="1" dirty="0" err="1" smtClean="0">
                <a:solidFill>
                  <a:schemeClr val="bg1"/>
                </a:solidFill>
                <a:latin typeface="Arial" pitchFamily="34" charset="0"/>
                <a:cs typeface="Arial" pitchFamily="34" charset="0"/>
              </a:rPr>
              <a:t>SonrasInda</a:t>
            </a:r>
            <a:r>
              <a:rPr lang="tr-TR" sz="2000" b="1" dirty="0" smtClean="0">
                <a:solidFill>
                  <a:schemeClr val="bg1"/>
                </a:solidFill>
                <a:latin typeface="Arial" pitchFamily="34" charset="0"/>
                <a:cs typeface="Arial" pitchFamily="34" charset="0"/>
              </a:rPr>
              <a:t> </a:t>
            </a:r>
            <a:br>
              <a:rPr lang="tr-TR" sz="2000" b="1" dirty="0" smtClean="0">
                <a:solidFill>
                  <a:schemeClr val="bg1"/>
                </a:solidFill>
                <a:latin typeface="Arial" pitchFamily="34" charset="0"/>
                <a:cs typeface="Arial" pitchFamily="34" charset="0"/>
              </a:rPr>
            </a:br>
            <a:r>
              <a:rPr lang="tr-TR" sz="2000" b="1" dirty="0" err="1" smtClean="0">
                <a:solidFill>
                  <a:schemeClr val="bg1"/>
                </a:solidFill>
                <a:latin typeface="Arial" pitchFamily="34" charset="0"/>
                <a:cs typeface="Arial" pitchFamily="34" charset="0"/>
              </a:rPr>
              <a:t>YapIlmasI</a:t>
            </a:r>
            <a:r>
              <a:rPr lang="tr-TR" sz="2000" b="1" dirty="0" smtClean="0">
                <a:solidFill>
                  <a:schemeClr val="bg1"/>
                </a:solidFill>
                <a:latin typeface="Arial" pitchFamily="34" charset="0"/>
                <a:cs typeface="Arial" pitchFamily="34" charset="0"/>
              </a:rPr>
              <a:t> Gerekenler </a:t>
            </a:r>
            <a:endParaRPr lang="tr-TR" sz="2000" b="1" dirty="0">
              <a:solidFill>
                <a:schemeClr val="bg1"/>
              </a:solidFill>
            </a:endParaRP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2428868"/>
            <a:ext cx="7072362" cy="1328730"/>
          </a:xfrm>
        </p:spPr>
        <p:txBody>
          <a:bodyPr/>
          <a:lstStyle/>
          <a:p>
            <a:pPr>
              <a:buNone/>
            </a:pPr>
            <a:r>
              <a:rPr lang="tr-TR" sz="6600" b="0" i="1" dirty="0" smtClean="0">
                <a:solidFill>
                  <a:srgbClr val="0033CC"/>
                </a:solidFill>
                <a:latin typeface="Comic Sans MS" pitchFamily="66" charset="0"/>
              </a:rPr>
              <a:t>TEŞEKKÜRLER </a:t>
            </a:r>
            <a:r>
              <a:rPr lang="tr-TR" sz="6600" b="0" dirty="0" smtClean="0">
                <a:solidFill>
                  <a:srgbClr val="0033CC"/>
                </a:solidFill>
                <a:latin typeface="Comic Sans MS" pitchFamily="66" charset="0"/>
                <a:sym typeface="Wingdings" pitchFamily="2" charset="2"/>
              </a:rPr>
              <a:t></a:t>
            </a:r>
            <a:endParaRPr lang="tr-TR" sz="6600" b="0" dirty="0">
              <a:solidFill>
                <a:srgbClr val="0033CC"/>
              </a:solidFill>
              <a:latin typeface="Comic Sans MS" pitchFamily="66" charset="0"/>
            </a:endParaRPr>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39</a:t>
            </a:fld>
            <a:endParaRPr lang="tr-TR" altLang="tr-T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6"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428736"/>
            <a:ext cx="8001056" cy="4472002"/>
          </a:xfrm>
        </p:spPr>
        <p:txBody>
          <a:bodyPr/>
          <a:lstStyle/>
          <a:p>
            <a:pPr>
              <a:buFont typeface="Wingdings" pitchFamily="2" charset="2"/>
              <a:buChar char="ü"/>
            </a:pPr>
            <a:r>
              <a:rPr lang="tr-TR" sz="1800" b="0" dirty="0" smtClean="0">
                <a:latin typeface="Arial" pitchFamily="34" charset="0"/>
                <a:cs typeface="Arial" pitchFamily="34" charset="0"/>
              </a:rPr>
              <a:t>Ortamın hazırlanması, bahçe vb. </a:t>
            </a:r>
          </a:p>
          <a:p>
            <a:pPr>
              <a:buFont typeface="Wingdings" pitchFamily="2" charset="2"/>
              <a:buChar char="ü"/>
            </a:pPr>
            <a:r>
              <a:rPr lang="tr-TR" sz="1800" b="0" dirty="0" smtClean="0">
                <a:latin typeface="Arial" pitchFamily="34" charset="0"/>
                <a:cs typeface="Arial" pitchFamily="34" charset="0"/>
              </a:rPr>
              <a:t>Dil bilmeyenler için destek alınabilir. </a:t>
            </a:r>
          </a:p>
          <a:p>
            <a:pPr>
              <a:buFont typeface="Wingdings" pitchFamily="2" charset="2"/>
              <a:buChar char="ü"/>
            </a:pPr>
            <a:r>
              <a:rPr lang="tr-TR" sz="1800" b="0" dirty="0" smtClean="0">
                <a:latin typeface="Arial" pitchFamily="34" charset="0"/>
                <a:cs typeface="Arial" pitchFamily="34" charset="0"/>
              </a:rPr>
              <a:t>Uygulayıcı, </a:t>
            </a:r>
          </a:p>
          <a:p>
            <a:pPr lvl="2">
              <a:buNone/>
            </a:pPr>
            <a:r>
              <a:rPr lang="tr-TR" sz="1800" b="0" dirty="0" smtClean="0">
                <a:latin typeface="Arial" pitchFamily="34" charset="0"/>
                <a:cs typeface="Arial" pitchFamily="34" charset="0"/>
              </a:rPr>
              <a:t>		</a:t>
            </a:r>
            <a:r>
              <a:rPr lang="tr-TR" sz="1800" dirty="0" smtClean="0">
                <a:latin typeface="Arial" pitchFamily="34" charset="0"/>
                <a:cs typeface="Arial" pitchFamily="34" charset="0"/>
                <a:sym typeface="Wingdings" pitchFamily="2" charset="2"/>
              </a:rPr>
              <a:t> </a:t>
            </a:r>
            <a:r>
              <a:rPr lang="tr-TR" sz="1800" dirty="0" smtClean="0">
                <a:latin typeface="Arial" pitchFamily="34" charset="0"/>
                <a:cs typeface="Arial" pitchFamily="34" charset="0"/>
              </a:rPr>
              <a:t>mümkün olduğunca yüzü dönük </a:t>
            </a:r>
          </a:p>
          <a:p>
            <a:pPr lvl="2">
              <a:buNone/>
            </a:pPr>
            <a:r>
              <a:rPr lang="tr-TR" sz="1800" dirty="0" smtClean="0">
                <a:latin typeface="Arial" pitchFamily="34" charset="0"/>
                <a:cs typeface="Arial" pitchFamily="34" charset="0"/>
                <a:sym typeface="Wingdings" pitchFamily="2" charset="2"/>
              </a:rPr>
              <a:t>		 e</a:t>
            </a:r>
            <a:r>
              <a:rPr lang="tr-TR" sz="1800" dirty="0" smtClean="0">
                <a:latin typeface="Arial" pitchFamily="34" charset="0"/>
                <a:cs typeface="Arial" pitchFamily="34" charset="0"/>
              </a:rPr>
              <a:t>tkinliğin içeriğine göre jest, mimik, ses tonu gibi vurgulamalar </a:t>
            </a: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Gerekli durumlarda etkinlik akışında yer almayan ek bilgi ve açıklamalar yapılmalıdır. </a:t>
            </a:r>
          </a:p>
          <a:p>
            <a:pPr>
              <a:buFont typeface="Wingdings" pitchFamily="2" charset="2"/>
              <a:buChar char="ü"/>
            </a:pPr>
            <a:r>
              <a:rPr lang="tr-TR" sz="1800" b="0" dirty="0" smtClean="0">
                <a:latin typeface="Arial" pitchFamily="34" charset="0"/>
                <a:cs typeface="Arial" pitchFamily="34" charset="0"/>
              </a:rPr>
              <a:t>Paylaşımlarda gönüllülük esastır. </a:t>
            </a:r>
          </a:p>
          <a:p>
            <a:pPr>
              <a:buNone/>
            </a:pPr>
            <a:r>
              <a:rPr lang="tr-TR" sz="1800" b="0" dirty="0" smtClean="0">
                <a:latin typeface="Arial" pitchFamily="34" charset="0"/>
                <a:cs typeface="Arial" pitchFamily="34" charset="0"/>
              </a:rPr>
              <a:t>	Zorlama yok, açık uçlu sorularla teşvik var </a:t>
            </a:r>
            <a:r>
              <a:rPr lang="tr-TR" sz="1800" b="0" dirty="0" smtClean="0">
                <a:latin typeface="Arial" pitchFamily="34" charset="0"/>
                <a:cs typeface="Arial" pitchFamily="34" charset="0"/>
                <a:sym typeface="Wingdings" pitchFamily="2" charset="2"/>
              </a:rPr>
              <a:t> </a:t>
            </a: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Duygu ve düşünceler, başa çıkma yöntemleri vurgulanmalı, gerekirse tahtaya !</a:t>
            </a:r>
          </a:p>
          <a:p>
            <a:pPr>
              <a:buFont typeface="Wingdings" pitchFamily="2" charset="2"/>
              <a:buChar char="ü"/>
            </a:pPr>
            <a:endParaRPr lang="tr-TR" sz="1800" b="0" dirty="0" smtClean="0">
              <a:latin typeface="Arial" pitchFamily="34" charset="0"/>
              <a:cs typeface="Arial" pitchFamily="34" charset="0"/>
            </a:endParaRPr>
          </a:p>
          <a:p>
            <a:pPr>
              <a:buNone/>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lvl="1">
              <a:buNone/>
            </a:pPr>
            <a:r>
              <a:rPr lang="tr-TR" sz="1800" dirty="0" smtClean="0">
                <a:latin typeface="Arial" pitchFamily="34" charset="0"/>
                <a:cs typeface="Arial" pitchFamily="34" charset="0"/>
              </a:rPr>
              <a:t> </a:t>
            </a:r>
          </a:p>
          <a:p>
            <a:pPr lvl="1">
              <a:buNone/>
            </a:pPr>
            <a:endParaRPr lang="tr-TR" sz="1800" b="0" dirty="0" smtClean="0">
              <a:latin typeface="Arial" pitchFamily="34" charset="0"/>
              <a:cs typeface="Arial" pitchFamily="34" charset="0"/>
            </a:endParaRPr>
          </a:p>
          <a:p>
            <a:pPr>
              <a:buFont typeface="Wingdings" pitchFamily="2" charset="2"/>
              <a:buChar char="ü"/>
            </a:pPr>
            <a:endParaRPr lang="tr-TR" sz="1800" b="0" dirty="0" smtClean="0">
              <a:latin typeface="Arial" pitchFamily="34" charset="0"/>
              <a:cs typeface="Arial" pitchFamily="34" charset="0"/>
            </a:endParaRPr>
          </a:p>
          <a:p>
            <a:pPr>
              <a:buNone/>
            </a:pPr>
            <a:endParaRPr lang="tr-TR" sz="1800"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4</a:t>
            </a:fld>
            <a:endParaRPr lang="tr-TR" altLang="tr-TR"/>
          </a:p>
        </p:txBody>
      </p:sp>
      <p:sp>
        <p:nvSpPr>
          <p:cNvPr id="5" name="1 Başlık"/>
          <p:cNvSpPr>
            <a:spLocks noGrp="1"/>
          </p:cNvSpPr>
          <p:nvPr>
            <p:ph type="title"/>
          </p:nvPr>
        </p:nvSpPr>
        <p:spPr>
          <a:xfrm>
            <a:off x="611560" y="116632"/>
            <a:ext cx="7521575" cy="771548"/>
          </a:xfrm>
        </p:spPr>
        <p:txBody>
          <a:bodyPr/>
          <a:lstStyle/>
          <a:p>
            <a:pPr algn="ctr"/>
            <a:r>
              <a:rPr lang="tr-TR" b="1" dirty="0" smtClean="0">
                <a:solidFill>
                  <a:schemeClr val="bg1"/>
                </a:solidFill>
              </a:rPr>
              <a:t>Tüm </a:t>
            </a:r>
            <a:r>
              <a:rPr lang="tr-TR" b="1" dirty="0" err="1" smtClean="0">
                <a:solidFill>
                  <a:schemeClr val="bg1"/>
                </a:solidFill>
              </a:rPr>
              <a:t>Etkİnlİklerde</a:t>
            </a:r>
            <a:r>
              <a:rPr lang="tr-TR" b="1" dirty="0" smtClean="0">
                <a:solidFill>
                  <a:schemeClr val="bg1"/>
                </a:solidFill>
              </a:rPr>
              <a:t> </a:t>
            </a:r>
            <a:r>
              <a:rPr lang="tr-TR" b="1" dirty="0" err="1" smtClean="0">
                <a:solidFill>
                  <a:schemeClr val="bg1"/>
                </a:solidFill>
              </a:rPr>
              <a:t>Dİkkat</a:t>
            </a:r>
            <a:r>
              <a:rPr lang="tr-TR" b="1" dirty="0" smtClean="0">
                <a:solidFill>
                  <a:schemeClr val="bg1"/>
                </a:solidFill>
              </a:rPr>
              <a:t> </a:t>
            </a:r>
            <a:r>
              <a:rPr lang="tr-TR" b="1" dirty="0" err="1" smtClean="0">
                <a:solidFill>
                  <a:schemeClr val="bg1"/>
                </a:solidFill>
              </a:rPr>
              <a:t>Edİlmesİ</a:t>
            </a:r>
            <a:r>
              <a:rPr lang="tr-TR" b="1" dirty="0" smtClean="0">
                <a:solidFill>
                  <a:schemeClr val="bg1"/>
                </a:solidFill>
              </a:rPr>
              <a:t> Gereken Ortak Noktalar </a:t>
            </a:r>
          </a:p>
        </p:txBody>
      </p:sp>
      <p:pic>
        <p:nvPicPr>
          <p:cNvPr id="6"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pic>
        <p:nvPicPr>
          <p:cNvPr id="7" name="Picture 2" descr="C:\Users\Banu\Downloads\Meb yeni logo.jpg"/>
          <p:cNvPicPr>
            <a:picLocks noChangeAspect="1" noChangeArrowheads="1"/>
          </p:cNvPicPr>
          <p:nvPr/>
        </p:nvPicPr>
        <p:blipFill>
          <a:blip r:embed="rId3" cstate="print"/>
          <a:srcRect/>
          <a:stretch>
            <a:fillRect/>
          </a:stretch>
        </p:blipFill>
        <p:spPr bwMode="auto">
          <a:xfrm>
            <a:off x="0" y="0"/>
            <a:ext cx="1055405" cy="10527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28662" y="1643050"/>
            <a:ext cx="7521575" cy="3579812"/>
          </a:xfrm>
        </p:spPr>
        <p:txBody>
          <a:bodyPr/>
          <a:lstStyle/>
          <a:p>
            <a:pPr>
              <a:buFont typeface="Wingdings" pitchFamily="2" charset="2"/>
              <a:buChar char="ü"/>
            </a:pPr>
            <a:r>
              <a:rPr lang="tr-TR" sz="1800" b="0" dirty="0" smtClean="0">
                <a:latin typeface="Arial" pitchFamily="34" charset="0"/>
                <a:cs typeface="Arial" pitchFamily="34" charset="0"/>
              </a:rPr>
              <a:t>Duyguların çeşitliliği ve farklılıklarını kabul </a:t>
            </a:r>
          </a:p>
          <a:p>
            <a:pPr>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olumsuz yorumlar </a:t>
            </a:r>
          </a:p>
          <a:p>
            <a:pPr>
              <a:buNone/>
            </a:pPr>
            <a:r>
              <a:rPr lang="tr-TR" sz="1800" b="0" dirty="0" smtClean="0">
                <a:latin typeface="Arial" pitchFamily="34" charset="0"/>
                <a:cs typeface="Arial" pitchFamily="34" charset="0"/>
                <a:sym typeface="Wingdings" pitchFamily="2" charset="2"/>
              </a:rPr>
              <a:t>		 </a:t>
            </a:r>
            <a:r>
              <a:rPr lang="tr-TR" sz="1800" b="0" dirty="0" smtClean="0">
                <a:latin typeface="Arial" pitchFamily="34" charset="0"/>
                <a:cs typeface="Arial" pitchFamily="34" charset="0"/>
              </a:rPr>
              <a:t>gerekli saygı ortamı</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Etkinliği bitirmeden önce sormak ya da eklemek istedikleri bir nokta…</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Uygulanan etkinlik konuları ve benzeri konularda her zaman sizinle konuşabilecekleri söylenmelidir.</a:t>
            </a:r>
          </a:p>
          <a:p>
            <a:pPr>
              <a:buFont typeface="Wingdings" pitchFamily="2" charset="2"/>
              <a:buChar char="ü"/>
            </a:pPr>
            <a:endParaRPr lang="tr-TR" b="0" dirty="0" smtClean="0">
              <a:solidFill>
                <a:srgbClr val="FF0000"/>
              </a:solidFill>
              <a:latin typeface="Arial" pitchFamily="34" charset="0"/>
              <a:cs typeface="Arial" pitchFamily="34" charset="0"/>
            </a:endParaRPr>
          </a:p>
          <a:p>
            <a:pPr>
              <a:buFont typeface="Wingdings" pitchFamily="2" charset="2"/>
              <a:buChar char="ü"/>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5</a:t>
            </a:fld>
            <a:endParaRPr lang="tr-TR" altLang="tr-TR"/>
          </a:p>
        </p:txBody>
      </p:sp>
      <p:sp>
        <p:nvSpPr>
          <p:cNvPr id="5" name="1 Başlık"/>
          <p:cNvSpPr>
            <a:spLocks noGrp="1"/>
          </p:cNvSpPr>
          <p:nvPr>
            <p:ph type="title"/>
          </p:nvPr>
        </p:nvSpPr>
        <p:spPr>
          <a:xfrm>
            <a:off x="822325" y="142853"/>
            <a:ext cx="7521575" cy="771548"/>
          </a:xfrm>
        </p:spPr>
        <p:txBody>
          <a:bodyPr/>
          <a:lstStyle/>
          <a:p>
            <a:pPr algn="ctr"/>
            <a:r>
              <a:rPr lang="tr-TR" b="1" dirty="0" smtClean="0">
                <a:solidFill>
                  <a:schemeClr val="bg1"/>
                </a:solidFill>
              </a:rPr>
              <a:t>Tüm </a:t>
            </a:r>
            <a:r>
              <a:rPr lang="tr-TR" b="1" dirty="0" err="1" smtClean="0">
                <a:solidFill>
                  <a:schemeClr val="bg1"/>
                </a:solidFill>
              </a:rPr>
              <a:t>Etkİnlİklerde</a:t>
            </a:r>
            <a:r>
              <a:rPr lang="tr-TR" b="1" dirty="0" smtClean="0">
                <a:solidFill>
                  <a:schemeClr val="bg1"/>
                </a:solidFill>
              </a:rPr>
              <a:t> </a:t>
            </a:r>
            <a:r>
              <a:rPr lang="tr-TR" b="1" dirty="0" err="1" smtClean="0">
                <a:solidFill>
                  <a:schemeClr val="bg1"/>
                </a:solidFill>
              </a:rPr>
              <a:t>Dİkkat</a:t>
            </a:r>
            <a:r>
              <a:rPr lang="tr-TR" b="1" dirty="0" smtClean="0">
                <a:solidFill>
                  <a:schemeClr val="bg1"/>
                </a:solidFill>
              </a:rPr>
              <a:t> </a:t>
            </a:r>
            <a:r>
              <a:rPr lang="tr-TR" b="1" dirty="0" err="1" smtClean="0">
                <a:solidFill>
                  <a:schemeClr val="bg1"/>
                </a:solidFill>
              </a:rPr>
              <a:t>Edİlmesİ</a:t>
            </a:r>
            <a:r>
              <a:rPr lang="tr-TR" b="1" dirty="0" smtClean="0">
                <a:solidFill>
                  <a:schemeClr val="bg1"/>
                </a:solidFill>
              </a:rPr>
              <a:t> Gereken Ortak Noktalar </a:t>
            </a:r>
          </a:p>
        </p:txBody>
      </p:sp>
      <p:pic>
        <p:nvPicPr>
          <p:cNvPr id="6"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ayt Numarası Yer Tutucusu 3"/>
          <p:cNvSpPr>
            <a:spLocks noGrp="1"/>
          </p:cNvSpPr>
          <p:nvPr>
            <p:ph type="sldNum" sz="quarter" idx="12"/>
          </p:nvPr>
        </p:nvSpPr>
        <p:spPr bwMode="auto">
          <a:noFill/>
          <a:ln>
            <a:round/>
            <a:headEnd/>
            <a:tailEnd/>
          </a:ln>
        </p:spPr>
        <p:txBody>
          <a:bodyPr/>
          <a:lstStyle/>
          <a:p>
            <a:fld id="{C209308F-EFFF-4E60-A6F7-81E4BD7DF3E5}" type="slidenum">
              <a:rPr lang="tr-TR" altLang="tr-TR" smtClean="0"/>
              <a:pPr/>
              <a:t>6</a:t>
            </a:fld>
            <a:endParaRPr lang="tr-TR" altLang="tr-TR" smtClean="0"/>
          </a:p>
        </p:txBody>
      </p:sp>
      <p:sp>
        <p:nvSpPr>
          <p:cNvPr id="6" name="5 Başlık"/>
          <p:cNvSpPr>
            <a:spLocks noGrp="1"/>
          </p:cNvSpPr>
          <p:nvPr>
            <p:ph type="title"/>
          </p:nvPr>
        </p:nvSpPr>
        <p:spPr>
          <a:xfrm>
            <a:off x="1071563" y="214313"/>
            <a:ext cx="6929437" cy="400110"/>
          </a:xfrm>
          <a:prstGeom prst="rect">
            <a:avLst/>
          </a:prstGeom>
        </p:spPr>
        <p:txBody>
          <a:bodyPr wrap="square">
            <a:spAutoFit/>
          </a:bodyPr>
          <a:lstStyle/>
          <a:p>
            <a:pPr algn="ctr"/>
            <a:r>
              <a:rPr lang="tr-TR" sz="2000" b="1" dirty="0" err="1" smtClean="0">
                <a:solidFill>
                  <a:schemeClr val="bg1"/>
                </a:solidFill>
                <a:latin typeface="Arial" pitchFamily="34" charset="0"/>
                <a:cs typeface="Arial" pitchFamily="34" charset="0"/>
              </a:rPr>
              <a:t>Öğrencİ</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Etkİnlİklerİ</a:t>
            </a:r>
            <a:endParaRPr lang="tr-TR" sz="2000" b="1" dirty="0" smtClean="0">
              <a:solidFill>
                <a:schemeClr val="bg1"/>
              </a:solidFill>
              <a:latin typeface="Arial" pitchFamily="34" charset="0"/>
              <a:cs typeface="Arial" pitchFamily="34" charset="0"/>
            </a:endParaRPr>
          </a:p>
        </p:txBody>
      </p:sp>
      <p:sp>
        <p:nvSpPr>
          <p:cNvPr id="7" name="6 İçerik Yer Tutucusu"/>
          <p:cNvSpPr>
            <a:spLocks noGrp="1"/>
          </p:cNvSpPr>
          <p:nvPr>
            <p:ph idx="1"/>
          </p:nvPr>
        </p:nvSpPr>
        <p:spPr>
          <a:xfrm>
            <a:off x="785786" y="1571612"/>
            <a:ext cx="7521575" cy="3579812"/>
          </a:xfrm>
        </p:spPr>
        <p:txBody>
          <a:bodyPr/>
          <a:lstStyle/>
          <a:p>
            <a:pPr marL="457200" indent="-457200" algn="just">
              <a:buFont typeface="Wingdings" pitchFamily="2" charset="2"/>
              <a:buChar char="ü"/>
            </a:pPr>
            <a:endParaRPr lang="tr-TR" b="0" dirty="0" smtClean="0">
              <a:latin typeface="Arial" pitchFamily="34" charset="0"/>
              <a:cs typeface="Arial" pitchFamily="34" charset="0"/>
            </a:endParaRPr>
          </a:p>
          <a:p>
            <a:pPr marL="457200" indent="-457200" algn="just">
              <a:buFont typeface="Wingdings" pitchFamily="2" charset="2"/>
              <a:buChar char="ü"/>
            </a:pPr>
            <a:r>
              <a:rPr lang="tr-TR" sz="2000" b="0" dirty="0" smtClean="0">
                <a:latin typeface="Arial" pitchFamily="34" charset="0"/>
                <a:cs typeface="Arial" pitchFamily="34" charset="0"/>
              </a:rPr>
              <a:t>Önleyici Kitapta, </a:t>
            </a:r>
          </a:p>
          <a:p>
            <a:pPr marL="457200" indent="-457200" algn="just">
              <a:buNone/>
            </a:pPr>
            <a:endParaRPr lang="tr-TR" sz="2000" b="0" dirty="0" smtClean="0">
              <a:latin typeface="Arial" pitchFamily="34" charset="0"/>
              <a:cs typeface="Arial" pitchFamily="34" charset="0"/>
            </a:endParaRPr>
          </a:p>
          <a:p>
            <a:pPr marL="457200" indent="-457200" algn="just">
              <a:buNone/>
            </a:pPr>
            <a:r>
              <a:rPr lang="tr-TR" sz="2000" b="0" dirty="0" smtClean="0">
                <a:latin typeface="Arial" pitchFamily="34" charset="0"/>
                <a:cs typeface="Arial" pitchFamily="34" charset="0"/>
              </a:rPr>
              <a:t>	Öğrenci etkinlikleri </a:t>
            </a:r>
            <a:r>
              <a:rPr lang="tr-TR" sz="2000" b="0" dirty="0" smtClean="0">
                <a:latin typeface="Arial" pitchFamily="34" charset="0"/>
                <a:cs typeface="Arial" pitchFamily="34" charset="0"/>
                <a:sym typeface="Wingdings" pitchFamily="2" charset="2"/>
              </a:rPr>
              <a:t> </a:t>
            </a:r>
            <a:r>
              <a:rPr lang="tr-TR" sz="2000" b="0" dirty="0" smtClean="0">
                <a:latin typeface="Arial" pitchFamily="34" charset="0"/>
                <a:cs typeface="Arial" pitchFamily="34" charset="0"/>
              </a:rPr>
              <a:t>sınıf rehber öğretmeni </a:t>
            </a:r>
          </a:p>
          <a:p>
            <a:pPr marL="457200" indent="-457200" algn="just">
              <a:buNone/>
            </a:pPr>
            <a:r>
              <a:rPr lang="tr-TR" sz="2000" b="0" dirty="0" smtClean="0">
                <a:latin typeface="Arial" pitchFamily="34" charset="0"/>
                <a:cs typeface="Arial" pitchFamily="34" charset="0"/>
              </a:rPr>
              <a:t>	Öğretmen ve veli etkinlikleri </a:t>
            </a:r>
            <a:r>
              <a:rPr lang="tr-TR" sz="2000" b="0" dirty="0" smtClean="0">
                <a:latin typeface="Arial" pitchFamily="34" charset="0"/>
                <a:cs typeface="Arial" pitchFamily="34" charset="0"/>
                <a:sym typeface="Wingdings" pitchFamily="2" charset="2"/>
              </a:rPr>
              <a:t> </a:t>
            </a:r>
            <a:r>
              <a:rPr lang="tr-TR" sz="2000" b="0" dirty="0" smtClean="0">
                <a:latin typeface="Arial" pitchFamily="34" charset="0"/>
                <a:cs typeface="Arial" pitchFamily="34" charset="0"/>
              </a:rPr>
              <a:t>rehberlik öğretmeni</a:t>
            </a:r>
          </a:p>
        </p:txBody>
      </p:sp>
      <p:pic>
        <p:nvPicPr>
          <p:cNvPr id="5"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8"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extLst>
      <p:ext uri="{BB962C8B-B14F-4D97-AF65-F5344CB8AC3E}">
        <p14:creationId xmlns:p14="http://schemas.microsoft.com/office/powerpoint/2010/main" xmlns="" val="140632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20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428736"/>
            <a:ext cx="8215370" cy="4786346"/>
          </a:xfrm>
        </p:spPr>
        <p:txBody>
          <a:bodyPr/>
          <a:lstStyle/>
          <a:p>
            <a:pPr marL="457200" indent="-457200" algn="just">
              <a:buFont typeface="Wingdings" pitchFamily="2" charset="2"/>
              <a:buChar char="ü"/>
            </a:pPr>
            <a:endParaRPr lang="tr-TR" sz="1800" b="0" dirty="0" smtClean="0">
              <a:latin typeface="Arial" pitchFamily="34" charset="0"/>
              <a:cs typeface="Arial" pitchFamily="34" charset="0"/>
            </a:endParaRPr>
          </a:p>
          <a:p>
            <a:pPr marL="457200" indent="-457200" algn="just">
              <a:buFont typeface="Wingdings" pitchFamily="2" charset="2"/>
              <a:buChar char="ü"/>
            </a:pPr>
            <a:r>
              <a:rPr lang="tr-TR" sz="1800" b="0" dirty="0" smtClean="0">
                <a:latin typeface="Arial" pitchFamily="34" charset="0"/>
                <a:cs typeface="Arial" pitchFamily="34" charset="0"/>
              </a:rPr>
              <a:t>Uygulayıcı, etkinliğe başlamadan önce </a:t>
            </a:r>
            <a:r>
              <a:rPr lang="tr-TR" sz="1800" b="0" dirty="0" smtClean="0">
                <a:latin typeface="Arial" pitchFamily="34" charset="0"/>
                <a:cs typeface="Arial" pitchFamily="34" charset="0"/>
                <a:sym typeface="Wingdings" pitchFamily="2" charset="2"/>
              </a:rPr>
              <a:t> (etik açıklama)</a:t>
            </a:r>
            <a:endParaRPr lang="tr-TR" sz="1800" b="0" dirty="0" smtClean="0">
              <a:latin typeface="Arial" pitchFamily="34" charset="0"/>
              <a:cs typeface="Arial" pitchFamily="34" charset="0"/>
            </a:endParaRPr>
          </a:p>
          <a:p>
            <a:pPr algn="just">
              <a:buNone/>
            </a:pPr>
            <a:r>
              <a:rPr lang="tr-TR" b="0" i="1" dirty="0" smtClean="0">
                <a:latin typeface="Arial" pitchFamily="34" charset="0"/>
                <a:cs typeface="Arial" pitchFamily="34" charset="0"/>
              </a:rPr>
              <a:t>	</a:t>
            </a:r>
          </a:p>
          <a:p>
            <a:pPr algn="just">
              <a:buNone/>
            </a:pPr>
            <a:r>
              <a:rPr lang="tr-TR" sz="2400" b="0" i="1" dirty="0" smtClean="0">
                <a:latin typeface="Arial" pitchFamily="34" charset="0"/>
                <a:cs typeface="Arial" pitchFamily="34" charset="0"/>
              </a:rPr>
              <a:t>	</a:t>
            </a:r>
            <a:r>
              <a:rPr lang="tr-TR" sz="2000" b="0" i="1" dirty="0" smtClean="0">
                <a:latin typeface="Arial" pitchFamily="34" charset="0"/>
                <a:cs typeface="Arial" pitchFamily="34" charset="0"/>
              </a:rPr>
              <a:t>“Bugün sizlerle bir etkinlik/çalışma gerçekleştireceğiz. Bu çalışmada paylaşımlarımız gönüllülük esasına dayalı olacaktır. Burada paylaşılan duygu, düşünce ve bilgiler kesinlikle aramızda kalacaktır. Burada bulunan herkes bizim için çok değerli ve paylaşımlarınız da çok anlamlıdır. Uygulama sürecinde birbirimizin düşünce ve duygularını yargılamayarak, birbirimize saygı göstermeliyiz.” </a:t>
            </a:r>
          </a:p>
          <a:p>
            <a:pPr>
              <a:buNone/>
            </a:pPr>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7</a:t>
            </a:fld>
            <a:endParaRPr lang="tr-TR" altLang="tr-TR"/>
          </a:p>
        </p:txBody>
      </p:sp>
      <p:sp>
        <p:nvSpPr>
          <p:cNvPr id="5" name="5 Başlık"/>
          <p:cNvSpPr>
            <a:spLocks noGrp="1"/>
          </p:cNvSpPr>
          <p:nvPr>
            <p:ph type="title"/>
          </p:nvPr>
        </p:nvSpPr>
        <p:spPr>
          <a:xfrm>
            <a:off x="1071538" y="214290"/>
            <a:ext cx="6929486" cy="400110"/>
          </a:xfrm>
          <a:prstGeom prst="rect">
            <a:avLst/>
          </a:prstGeom>
        </p:spPr>
        <p:txBody>
          <a:bodyPr wrap="square">
            <a:spAutoFit/>
          </a:bodyPr>
          <a:lstStyle/>
          <a:p>
            <a:pPr algn="ctr"/>
            <a:r>
              <a:rPr lang="tr-TR" sz="2000" b="1" dirty="0" err="1" smtClean="0">
                <a:solidFill>
                  <a:schemeClr val="bg1"/>
                </a:solidFill>
                <a:latin typeface="Arial" pitchFamily="34" charset="0"/>
                <a:cs typeface="Arial" pitchFamily="34" charset="0"/>
              </a:rPr>
              <a:t>Öğrencİ</a:t>
            </a:r>
            <a:r>
              <a:rPr lang="tr-TR" sz="2000" b="1" dirty="0" smtClean="0">
                <a:solidFill>
                  <a:schemeClr val="bg1"/>
                </a:solidFill>
                <a:latin typeface="Arial" pitchFamily="34" charset="0"/>
                <a:cs typeface="Arial" pitchFamily="34" charset="0"/>
              </a:rPr>
              <a:t> </a:t>
            </a:r>
            <a:r>
              <a:rPr lang="tr-TR" sz="2000" b="1" dirty="0" err="1" smtClean="0">
                <a:solidFill>
                  <a:schemeClr val="bg1"/>
                </a:solidFill>
                <a:latin typeface="Arial" pitchFamily="34" charset="0"/>
                <a:cs typeface="Arial" pitchFamily="34" charset="0"/>
              </a:rPr>
              <a:t>Etkİnlİklerİ</a:t>
            </a:r>
            <a:endParaRPr lang="tr-TR" sz="2000" b="1" dirty="0" smtClean="0">
              <a:solidFill>
                <a:schemeClr val="bg1"/>
              </a:solidFill>
              <a:latin typeface="Arial" pitchFamily="34" charset="0"/>
              <a:cs typeface="Arial" pitchFamily="34" charset="0"/>
            </a:endParaRPr>
          </a:p>
        </p:txBody>
      </p:sp>
      <p:pic>
        <p:nvPicPr>
          <p:cNvPr id="6" name="Picture 2" descr="C:\Users\Banu\Downloads\Meb yeni logo.jpg"/>
          <p:cNvPicPr>
            <a:picLocks noChangeAspect="1" noChangeArrowheads="1"/>
          </p:cNvPicPr>
          <p:nvPr/>
        </p:nvPicPr>
        <p:blipFill>
          <a:blip r:embed="rId3"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28662" y="214290"/>
            <a:ext cx="7854131" cy="687611"/>
          </a:xfrm>
        </p:spPr>
        <p:txBody>
          <a:bodyPr/>
          <a:lstStyle/>
          <a:p>
            <a:pPr algn="ct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p>
        </p:txBody>
      </p:sp>
      <p:sp>
        <p:nvSpPr>
          <p:cNvPr id="3" name="İçerik Yer Tutucusu 2"/>
          <p:cNvSpPr>
            <a:spLocks noGrp="1"/>
          </p:cNvSpPr>
          <p:nvPr>
            <p:ph idx="1"/>
          </p:nvPr>
        </p:nvSpPr>
        <p:spPr>
          <a:xfrm>
            <a:off x="857224" y="1214422"/>
            <a:ext cx="7521575" cy="4572032"/>
          </a:xfrm>
        </p:spPr>
        <p:txBody>
          <a:bodyPr/>
          <a:lstStyle/>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Etkinlik seçiminde </a:t>
            </a:r>
            <a:r>
              <a:rPr lang="tr-TR" sz="1800" b="0" dirty="0" smtClean="0">
                <a:latin typeface="Arial" pitchFamily="34" charset="0"/>
                <a:cs typeface="Arial" pitchFamily="34" charset="0"/>
                <a:sym typeface="Wingdings" pitchFamily="2" charset="2"/>
              </a:rPr>
              <a:t> s</a:t>
            </a:r>
            <a:r>
              <a:rPr lang="tr-TR" sz="1800" b="0" dirty="0" smtClean="0">
                <a:latin typeface="Arial" pitchFamily="34" charset="0"/>
                <a:cs typeface="Arial" pitchFamily="34" charset="0"/>
              </a:rPr>
              <a:t>ınıfın seviyesi ve öğrencilerin geçmiş yaşantıları </a:t>
            </a:r>
          </a:p>
          <a:p>
            <a:pPr>
              <a:buNone/>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Sınıf mevcudu fazla ise herkesin paylaşımı için </a:t>
            </a:r>
            <a:r>
              <a:rPr lang="tr-TR" sz="1800" b="0" dirty="0" smtClean="0">
                <a:latin typeface="Arial" pitchFamily="34" charset="0"/>
                <a:cs typeface="Arial" pitchFamily="34" charset="0"/>
                <a:sym typeface="Wingdings" pitchFamily="2" charset="2"/>
              </a:rPr>
              <a:t> süre aşımı</a:t>
            </a:r>
          </a:p>
          <a:p>
            <a:pPr>
              <a:buNone/>
            </a:pPr>
            <a:r>
              <a:rPr lang="tr-TR" sz="1800" b="0" dirty="0" smtClean="0">
                <a:latin typeface="Arial" pitchFamily="34" charset="0"/>
                <a:cs typeface="Arial" pitchFamily="34" charset="0"/>
                <a:sym typeface="Wingdings" pitchFamily="2" charset="2"/>
              </a:rPr>
              <a:t>	</a:t>
            </a:r>
            <a:r>
              <a:rPr lang="tr-TR" sz="1800" b="0" dirty="0" smtClean="0">
                <a:solidFill>
                  <a:srgbClr val="FF0000"/>
                </a:solidFill>
                <a:latin typeface="Arial" pitchFamily="34" charset="0"/>
                <a:cs typeface="Arial" pitchFamily="34" charset="0"/>
              </a:rPr>
              <a:t>Bu eğitimde ise süremiz sınırlı !</a:t>
            </a:r>
          </a:p>
          <a:p>
            <a:pPr>
              <a:buNone/>
            </a:pPr>
            <a:endParaRPr lang="tr-TR" sz="1800" b="0" dirty="0" smtClean="0">
              <a:solidFill>
                <a:srgbClr val="FF0000"/>
              </a:solidFill>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Etkinlik akışında “grup oluşturur” ifadesi yer alıyorsa </a:t>
            </a:r>
            <a:r>
              <a:rPr lang="tr-TR" sz="1800" b="0" dirty="0" smtClean="0">
                <a:latin typeface="Arial" pitchFamily="34" charset="0"/>
                <a:cs typeface="Arial" pitchFamily="34" charset="0"/>
                <a:sym typeface="Wingdings" pitchFamily="2" charset="2"/>
              </a:rPr>
              <a:t> </a:t>
            </a:r>
            <a:r>
              <a:rPr lang="tr-TR" sz="1800" b="0" dirty="0" smtClean="0">
                <a:latin typeface="Arial" pitchFamily="34" charset="0"/>
                <a:cs typeface="Arial" pitchFamily="34" charset="0"/>
              </a:rPr>
              <a:t>heterojen</a:t>
            </a:r>
          </a:p>
          <a:p>
            <a:pPr>
              <a:buNone/>
            </a:pPr>
            <a:endParaRPr lang="tr-TR" b="0" dirty="0" smtClean="0">
              <a:latin typeface="Arial" pitchFamily="34" charset="0"/>
              <a:cs typeface="Arial" pitchFamily="34" charset="0"/>
            </a:endParaRPr>
          </a:p>
          <a:p>
            <a:pPr>
              <a:buNone/>
            </a:pPr>
            <a:endParaRPr lang="tr-TR" b="0" dirty="0" smtClean="0">
              <a:latin typeface="Arial" pitchFamily="34" charset="0"/>
              <a:cs typeface="Arial" pitchFamily="34" charset="0"/>
            </a:endParaRPr>
          </a:p>
          <a:p>
            <a:pPr>
              <a:buFont typeface="Wingdings" pitchFamily="2" charset="2"/>
              <a:buChar char="ü"/>
            </a:pPr>
            <a:endParaRPr lang="tr-TR" b="0" dirty="0">
              <a:latin typeface="Arial" pitchFamily="34" charset="0"/>
              <a:cs typeface="Arial" pitchFamily="34" charset="0"/>
            </a:endParaRPr>
          </a:p>
        </p:txBody>
      </p:sp>
      <p:sp>
        <p:nvSpPr>
          <p:cNvPr id="4" name="Slayt Numarası Yer Tutucusu 3"/>
          <p:cNvSpPr>
            <a:spLocks noGrp="1"/>
          </p:cNvSpPr>
          <p:nvPr>
            <p:ph type="sldNum" sz="quarter" idx="12"/>
          </p:nvPr>
        </p:nvSpPr>
        <p:spPr/>
        <p:txBody>
          <a:bodyPr/>
          <a:lstStyle/>
          <a:p>
            <a:pPr>
              <a:defRPr/>
            </a:pPr>
            <a:fld id="{7B86738C-3B18-453E-8583-6F3A3B57C373}" type="slidenum">
              <a:rPr lang="tr-TR" altLang="tr-TR" smtClean="0"/>
              <a:pPr>
                <a:defRPr/>
              </a:pPr>
              <a:t>8</a:t>
            </a:fld>
            <a:endParaRPr lang="tr-TR" altLang="tr-TR"/>
          </a:p>
        </p:txBody>
      </p:sp>
      <p:sp>
        <p:nvSpPr>
          <p:cNvPr id="6"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pic>
        <p:nvPicPr>
          <p:cNvPr id="7"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8"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extLst>
      <p:ext uri="{BB962C8B-B14F-4D97-AF65-F5344CB8AC3E}">
        <p14:creationId xmlns:p14="http://schemas.microsoft.com/office/powerpoint/2010/main" xmlns="" val="384109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Font typeface="Wingdings" pitchFamily="2" charset="2"/>
              <a:buChar char="ü"/>
            </a:pPr>
            <a:endParaRPr lang="tr-TR" sz="1800" b="0" dirty="0" smtClean="0">
              <a:latin typeface="Arial" pitchFamily="34" charset="0"/>
              <a:cs typeface="Arial" pitchFamily="34" charset="0"/>
            </a:endParaRPr>
          </a:p>
          <a:p>
            <a:pPr>
              <a:buFont typeface="Wingdings" pitchFamily="2" charset="2"/>
              <a:buChar char="ü"/>
            </a:pPr>
            <a:r>
              <a:rPr lang="tr-TR" sz="1800" b="0" dirty="0" smtClean="0">
                <a:latin typeface="Arial" pitchFamily="34" charset="0"/>
                <a:cs typeface="Arial" pitchFamily="34" charset="0"/>
              </a:rPr>
              <a:t>Uygulayıcı, etkinliğe başlamadan önce öğrencilere,  </a:t>
            </a:r>
          </a:p>
          <a:p>
            <a:pPr>
              <a:buNone/>
            </a:pPr>
            <a:endParaRPr lang="tr-TR" sz="1800" b="0" dirty="0" smtClean="0">
              <a:latin typeface="Arial" pitchFamily="34" charset="0"/>
              <a:cs typeface="Arial" pitchFamily="34" charset="0"/>
            </a:endParaRPr>
          </a:p>
          <a:p>
            <a:pPr algn="just">
              <a:buNone/>
            </a:pPr>
            <a:r>
              <a:rPr lang="tr-TR" b="0" i="1" dirty="0" smtClean="0">
                <a:latin typeface="Arial" pitchFamily="34" charset="0"/>
                <a:cs typeface="Arial" pitchFamily="34" charset="0"/>
              </a:rPr>
              <a:t>	</a:t>
            </a:r>
            <a:r>
              <a:rPr lang="tr-TR" sz="2000" b="0" i="1" dirty="0" smtClean="0">
                <a:latin typeface="Arial" pitchFamily="34" charset="0"/>
                <a:cs typeface="Arial" pitchFamily="34" charset="0"/>
              </a:rPr>
              <a:t>“Zaman zaman karşılaştığımız bazı olaylar bizi zorlayabilir, üzebilir, kendimizi mutsuz ve güçsüz hissettirebilir. Bunlar normal tepkilerdir, diğer çocuklar da bu şekilde hissedebilir. Bugün birlikte yapacağımız etkinlikte/uygulamada bu tür üzücü olaylarla karşılaştığımızda kendimizi daha mutlu ve güçlü hissetmemiz için neler yapabileceğimizi öğrenmeye çalışacağız.” </a:t>
            </a:r>
          </a:p>
          <a:p>
            <a:endParaRPr lang="tr-TR" dirty="0"/>
          </a:p>
        </p:txBody>
      </p:sp>
      <p:sp>
        <p:nvSpPr>
          <p:cNvPr id="4" name="3 Slayt Numarası Yer Tutucusu"/>
          <p:cNvSpPr>
            <a:spLocks noGrp="1"/>
          </p:cNvSpPr>
          <p:nvPr>
            <p:ph type="sldNum" sz="quarter" idx="12"/>
          </p:nvPr>
        </p:nvSpPr>
        <p:spPr/>
        <p:txBody>
          <a:bodyPr/>
          <a:lstStyle/>
          <a:p>
            <a:pPr>
              <a:defRPr/>
            </a:pPr>
            <a:fld id="{7B86738C-3B18-453E-8583-6F3A3B57C373}" type="slidenum">
              <a:rPr lang="tr-TR" altLang="tr-TR" smtClean="0"/>
              <a:pPr>
                <a:defRPr/>
              </a:pPr>
              <a:t>9</a:t>
            </a:fld>
            <a:endParaRPr lang="tr-TR" altLang="tr-TR"/>
          </a:p>
        </p:txBody>
      </p:sp>
      <p:sp>
        <p:nvSpPr>
          <p:cNvPr id="5" name="5 Başlık"/>
          <p:cNvSpPr txBox="1">
            <a:spLocks/>
          </p:cNvSpPr>
          <p:nvPr/>
        </p:nvSpPr>
        <p:spPr>
          <a:xfrm>
            <a:off x="1071538" y="214290"/>
            <a:ext cx="6929486" cy="400110"/>
          </a:xfrm>
          <a:prstGeom prst="rect">
            <a:avLst/>
          </a:prstGeom>
        </p:spPr>
        <p:txBody>
          <a:bodyPr vert="horz" wrap="square" lIns="91440" tIns="45720" rIns="91440" bIns="45720" rtlCol="0"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Öğrencİ</a:t>
            </a:r>
            <a:r>
              <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rPr>
              <a:t> </a:t>
            </a:r>
            <a:r>
              <a:rPr kumimoji="0" lang="tr-TR" sz="2000" b="1" i="0" u="none" strike="noStrike" kern="1200" cap="all" spc="0" normalizeH="0" baseline="0" noProof="0" dirty="0" err="1" smtClean="0">
                <a:ln>
                  <a:noFill/>
                </a:ln>
                <a:solidFill>
                  <a:schemeClr val="bg1"/>
                </a:solidFill>
                <a:effectLst/>
                <a:uLnTx/>
                <a:uFillTx/>
                <a:latin typeface="Arial" pitchFamily="34" charset="0"/>
                <a:ea typeface="+mj-ea"/>
                <a:cs typeface="Arial" pitchFamily="34" charset="0"/>
              </a:rPr>
              <a:t>Etkİnlİklerİ</a:t>
            </a:r>
            <a:endParaRPr kumimoji="0" lang="tr-TR" sz="2000" b="1" i="0" u="none" strike="noStrike" kern="1200" cap="all" spc="0" normalizeH="0" baseline="0" noProof="0" dirty="0" smtClean="0">
              <a:ln>
                <a:noFill/>
              </a:ln>
              <a:solidFill>
                <a:schemeClr val="bg1"/>
              </a:solidFill>
              <a:effectLst/>
              <a:uLnTx/>
              <a:uFillTx/>
              <a:latin typeface="Arial" pitchFamily="34" charset="0"/>
              <a:ea typeface="+mj-ea"/>
              <a:cs typeface="Arial" pitchFamily="34" charset="0"/>
            </a:endParaRPr>
          </a:p>
        </p:txBody>
      </p:sp>
      <p:pic>
        <p:nvPicPr>
          <p:cNvPr id="6" name="Picture 2" descr="C:\Users\Banu\Downloads\Meb yeni logo.jpg"/>
          <p:cNvPicPr>
            <a:picLocks noChangeAspect="1" noChangeArrowheads="1"/>
          </p:cNvPicPr>
          <p:nvPr/>
        </p:nvPicPr>
        <p:blipFill>
          <a:blip r:embed="rId2" cstate="print"/>
          <a:srcRect/>
          <a:stretch>
            <a:fillRect/>
          </a:stretch>
        </p:blipFill>
        <p:spPr bwMode="auto">
          <a:xfrm>
            <a:off x="0" y="0"/>
            <a:ext cx="1055405" cy="1052736"/>
          </a:xfrm>
          <a:prstGeom prst="rect">
            <a:avLst/>
          </a:prstGeom>
          <a:noFill/>
        </p:spPr>
      </p:pic>
      <p:pic>
        <p:nvPicPr>
          <p:cNvPr id="7" name="Resi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68131" y="0"/>
            <a:ext cx="1475869" cy="90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çılar">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1081</TotalTime>
  <Words>1204</Words>
  <Application>Microsoft Office PowerPoint</Application>
  <PresentationFormat>Ekran Gösterisi (4:3)</PresentationFormat>
  <Paragraphs>374</Paragraphs>
  <Slides>39</Slides>
  <Notes>3</Notes>
  <HiddenSlides>0</HiddenSlides>
  <MMClips>0</MMClips>
  <ScaleCrop>false</ScaleCrop>
  <HeadingPairs>
    <vt:vector size="4" baseType="variant">
      <vt:variant>
        <vt:lpstr>Tema</vt:lpstr>
      </vt:variant>
      <vt:variant>
        <vt:i4>2</vt:i4>
      </vt:variant>
      <vt:variant>
        <vt:lpstr>Slayt Başlıkları</vt:lpstr>
      </vt:variant>
      <vt:variant>
        <vt:i4>39</vt:i4>
      </vt:variant>
    </vt:vector>
  </HeadingPairs>
  <TitlesOfParts>
    <vt:vector size="41" baseType="lpstr">
      <vt:lpstr>Ofis Teması</vt:lpstr>
      <vt:lpstr>Açılar</vt:lpstr>
      <vt:lpstr> </vt:lpstr>
      <vt:lpstr>Slayt 2</vt:lpstr>
      <vt:lpstr>Tüm Etkİnlİklerde Dİkkat Edİlmesİ Gereken Ortak Noktalar </vt:lpstr>
      <vt:lpstr>Tüm Etkİnlİklerde Dİkkat Edİlmesİ Gereken Ortak Noktalar </vt:lpstr>
      <vt:lpstr>Tüm Etkİnlİklerde Dİkkat Edİlmesİ Gereken Ortak Noktalar </vt:lpstr>
      <vt:lpstr>Öğrencİ Etkİnlİklerİ</vt:lpstr>
      <vt:lpstr>Öğrencİ Etkİnlİklerİ</vt:lpstr>
      <vt:lpstr> </vt:lpstr>
      <vt:lpstr>Slayt 9</vt:lpstr>
      <vt:lpstr>Slayt 10</vt:lpstr>
      <vt:lpstr>Slayt 11</vt:lpstr>
      <vt:lpstr>Slayt 12</vt:lpstr>
      <vt:lpstr>Slayt 13</vt:lpstr>
      <vt:lpstr>Slayt 14</vt:lpstr>
      <vt:lpstr>Slayt 15</vt:lpstr>
      <vt:lpstr>  </vt:lpstr>
      <vt:lpstr>Slayt 17</vt:lpstr>
      <vt:lpstr>Slayt 18</vt:lpstr>
      <vt:lpstr>Öğretmen Etkİnlİklerİ </vt:lpstr>
      <vt:lpstr>Öğretmen Etkİnlİklerİ </vt:lpstr>
      <vt:lpstr>Öğretmen Etkİnlİklerİ </vt:lpstr>
      <vt:lpstr>Öğretmen Etkİnlİklerİ </vt:lpstr>
      <vt:lpstr>Öğretmen Etkİnlİklerİ </vt:lpstr>
      <vt:lpstr>Velİ Etkİnlİklerİ</vt:lpstr>
      <vt:lpstr>Velİ Etkİnlİklerİ</vt:lpstr>
      <vt:lpstr>Velİ Etkİnlİklerİ</vt:lpstr>
      <vt:lpstr>IsInma Etkİnlİklerİ </vt:lpstr>
      <vt:lpstr>Özel Eğİtİm İhtİyacI Olan Öğrencİlerle YapIlan ÇalIşmalarda Dİkkat Edİlecek Noktalar </vt:lpstr>
      <vt:lpstr>Özel Eğİtİm İhtİyacI Olan Öğrencİlerle YapIlan ÇalIşmalarda Dİkkat Edİlecek Noktalar </vt:lpstr>
      <vt:lpstr>Etİk İlkeler </vt:lpstr>
      <vt:lpstr>Etİk İlkeler </vt:lpstr>
      <vt:lpstr>Akut Dönemde/OlayIn Hemen SonrasInda  YapIlmasI Gerekenler </vt:lpstr>
      <vt:lpstr>Akut Dönemde/OlayIn Hemen SonrasInda  YapIlmasI Gerekenler </vt:lpstr>
      <vt:lpstr>Akut Dönemde/OlayIn Hemen SonrasInda  YapIlmasI Gerekenler </vt:lpstr>
      <vt:lpstr>Akut Dönemde/OlayIn Hemen SonrasInda  YapIlmasI Gerekenler </vt:lpstr>
      <vt:lpstr>Akut Dönemde/OlayIn Hemen SonrasInda  YapIlmasI Gerekenler </vt:lpstr>
      <vt:lpstr>Akut Dönemde/OlayIn Hemen SonrasInda  YapIlmasI Gerekenler </vt:lpstr>
      <vt:lpstr>Akut Dönemde/OlayIn Hemen SonrasInda  YapIlmasI Gerekenler </vt:lpstr>
      <vt:lpstr>Slayt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Emine</dc:creator>
  <cp:lastModifiedBy>Banu</cp:lastModifiedBy>
  <cp:revision>158</cp:revision>
  <cp:lastPrinted>2018-08-14T08:57:58Z</cp:lastPrinted>
  <dcterms:created xsi:type="dcterms:W3CDTF">2018-08-13T13:15:09Z</dcterms:created>
  <dcterms:modified xsi:type="dcterms:W3CDTF">2019-01-20T19:21:30Z</dcterms:modified>
</cp:coreProperties>
</file>